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51" autoAdjust="0"/>
  </p:normalViewPr>
  <p:slideViewPr>
    <p:cSldViewPr>
      <p:cViewPr varScale="1">
        <p:scale>
          <a:sx n="125" d="100"/>
          <a:sy n="125" d="100"/>
        </p:scale>
        <p:origin x="11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11/10/2016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Normal Shocks in CD Nozzles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Shocks in CD nozzles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46482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Recall previous analysis of converging-diverging nozzles</a:t>
            </a:r>
          </a:p>
          <a:p>
            <a:pPr lvl="1"/>
            <a:r>
              <a:rPr lang="en-US" dirty="0" smtClean="0"/>
              <a:t>e.g., as back pressure is reduced</a:t>
            </a:r>
            <a:endParaRPr lang="en-US" dirty="0"/>
          </a:p>
          <a:p>
            <a:r>
              <a:rPr lang="en-US" dirty="0" smtClean="0"/>
              <a:t>Once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 lowered enough to get to sonic flow at throat: 2 isentropic solutions</a:t>
            </a:r>
          </a:p>
          <a:p>
            <a:pPr lvl="1"/>
            <a:r>
              <a:rPr lang="en-US" dirty="0" smtClean="0"/>
              <a:t>Higher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(=</a:t>
            </a:r>
            <a:r>
              <a:rPr lang="en-US" dirty="0" err="1" smtClean="0"/>
              <a:t>P</a:t>
            </a:r>
            <a:r>
              <a:rPr lang="en-US" baseline="-25000" dirty="0" err="1" smtClean="0"/>
              <a:t>e</a:t>
            </a:r>
            <a:r>
              <a:rPr lang="en-US" dirty="0" smtClean="0"/>
              <a:t>), subsonic</a:t>
            </a:r>
          </a:p>
          <a:p>
            <a:pPr lvl="1"/>
            <a:r>
              <a:rPr lang="en-US" dirty="0" smtClean="0"/>
              <a:t>Lower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(=</a:t>
            </a:r>
            <a:r>
              <a:rPr lang="en-US" dirty="0" err="1" smtClean="0"/>
              <a:t>P</a:t>
            </a:r>
            <a:r>
              <a:rPr lang="en-US" baseline="-25000" dirty="0" err="1" smtClean="0"/>
              <a:t>e</a:t>
            </a:r>
            <a:r>
              <a:rPr lang="en-US" dirty="0" smtClean="0"/>
              <a:t>), supersonic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6" name="Group 2190"/>
          <p:cNvGrpSpPr>
            <a:grpSpLocks/>
          </p:cNvGrpSpPr>
          <p:nvPr/>
        </p:nvGrpSpPr>
        <p:grpSpPr bwMode="auto">
          <a:xfrm>
            <a:off x="4610974" y="962026"/>
            <a:ext cx="4349750" cy="5524500"/>
            <a:chOff x="3281" y="987"/>
            <a:chExt cx="2740" cy="3480"/>
          </a:xfrm>
        </p:grpSpPr>
        <p:sp>
          <p:nvSpPr>
            <p:cNvPr id="7" name="Line 2132"/>
            <p:cNvSpPr>
              <a:spLocks noChangeShapeType="1"/>
            </p:cNvSpPr>
            <p:nvPr/>
          </p:nvSpPr>
          <p:spPr bwMode="auto">
            <a:xfrm>
              <a:off x="3717" y="2878"/>
              <a:ext cx="18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2133"/>
            <p:cNvSpPr txBox="1">
              <a:spLocks noChangeArrowheads="1"/>
            </p:cNvSpPr>
            <p:nvPr/>
          </p:nvSpPr>
          <p:spPr bwMode="auto">
            <a:xfrm>
              <a:off x="5615" y="2699"/>
              <a:ext cx="3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/>
                <a:t>p</a:t>
              </a:r>
              <a:r>
                <a:rPr lang="en-US" altLang="en-US" sz="2000" b="1" baseline="-25000"/>
                <a:t>b</a:t>
              </a:r>
              <a:r>
                <a:rPr lang="en-US" altLang="en-US" sz="2000" b="1"/>
                <a:t>=p</a:t>
              </a:r>
              <a:r>
                <a:rPr lang="en-US" altLang="en-US" sz="2000" b="1" baseline="-25000"/>
                <a:t>o</a:t>
              </a:r>
            </a:p>
          </p:txBody>
        </p:sp>
        <p:grpSp>
          <p:nvGrpSpPr>
            <p:cNvPr id="9" name="Group 2181"/>
            <p:cNvGrpSpPr>
              <a:grpSpLocks/>
            </p:cNvGrpSpPr>
            <p:nvPr/>
          </p:nvGrpSpPr>
          <p:grpSpPr bwMode="auto">
            <a:xfrm>
              <a:off x="3721" y="3323"/>
              <a:ext cx="741" cy="288"/>
              <a:chOff x="3567" y="3323"/>
              <a:chExt cx="741" cy="288"/>
            </a:xfrm>
          </p:grpSpPr>
          <p:sp>
            <p:nvSpPr>
              <p:cNvPr id="46" name="Text Box 2139"/>
              <p:cNvSpPr txBox="1">
                <a:spLocks noChangeArrowheads="1"/>
              </p:cNvSpPr>
              <p:nvPr/>
            </p:nvSpPr>
            <p:spPr bwMode="auto">
              <a:xfrm>
                <a:off x="3631" y="3323"/>
                <a:ext cx="54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p*/p</a:t>
                </a:r>
                <a:r>
                  <a:rPr lang="en-US" altLang="en-US" b="1" baseline="-25000"/>
                  <a:t>o</a:t>
                </a:r>
              </a:p>
            </p:txBody>
          </p:sp>
          <p:sp>
            <p:nvSpPr>
              <p:cNvPr id="47" name="Line 2140"/>
              <p:cNvSpPr>
                <a:spLocks noChangeShapeType="1"/>
              </p:cNvSpPr>
              <p:nvPr/>
            </p:nvSpPr>
            <p:spPr bwMode="auto">
              <a:xfrm>
                <a:off x="3567" y="3391"/>
                <a:ext cx="74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142"/>
            <p:cNvGrpSpPr>
              <a:grpSpLocks/>
            </p:cNvGrpSpPr>
            <p:nvPr/>
          </p:nvGrpSpPr>
          <p:grpSpPr bwMode="auto">
            <a:xfrm>
              <a:off x="3281" y="1755"/>
              <a:ext cx="2740" cy="2712"/>
              <a:chOff x="2936" y="1770"/>
              <a:chExt cx="2740" cy="2712"/>
            </a:xfrm>
          </p:grpSpPr>
          <p:grpSp>
            <p:nvGrpSpPr>
              <p:cNvPr id="31" name="Group 2143"/>
              <p:cNvGrpSpPr>
                <a:grpSpLocks/>
              </p:cNvGrpSpPr>
              <p:nvPr/>
            </p:nvGrpSpPr>
            <p:grpSpPr bwMode="auto">
              <a:xfrm>
                <a:off x="2936" y="1770"/>
                <a:ext cx="2740" cy="2712"/>
                <a:chOff x="2936" y="1770"/>
                <a:chExt cx="2740" cy="2712"/>
              </a:xfrm>
            </p:grpSpPr>
            <p:sp>
              <p:nvSpPr>
                <p:cNvPr id="33" name="Line 2144"/>
                <p:cNvSpPr>
                  <a:spLocks noChangeShapeType="1"/>
                </p:cNvSpPr>
                <p:nvPr/>
              </p:nvSpPr>
              <p:spPr bwMode="auto">
                <a:xfrm flipH="1">
                  <a:off x="3368" y="2352"/>
                  <a:ext cx="849" cy="3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Line 2145"/>
                <p:cNvSpPr>
                  <a:spLocks noChangeShapeType="1"/>
                </p:cNvSpPr>
                <p:nvPr/>
              </p:nvSpPr>
              <p:spPr bwMode="auto">
                <a:xfrm flipH="1">
                  <a:off x="5163" y="2257"/>
                  <a:ext cx="0" cy="46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5" name="Group 2146"/>
                <p:cNvGrpSpPr>
                  <a:grpSpLocks/>
                </p:cNvGrpSpPr>
                <p:nvPr/>
              </p:nvGrpSpPr>
              <p:grpSpPr bwMode="auto">
                <a:xfrm>
                  <a:off x="2936" y="2523"/>
                  <a:ext cx="2740" cy="1959"/>
                  <a:chOff x="3362" y="2523"/>
                  <a:chExt cx="2740" cy="1959"/>
                </a:xfrm>
              </p:grpSpPr>
              <p:grpSp>
                <p:nvGrpSpPr>
                  <p:cNvPr id="37" name="Group 2147"/>
                  <p:cNvGrpSpPr>
                    <a:grpSpLocks/>
                  </p:cNvGrpSpPr>
                  <p:nvPr/>
                </p:nvGrpSpPr>
                <p:grpSpPr bwMode="auto">
                  <a:xfrm>
                    <a:off x="3362" y="2523"/>
                    <a:ext cx="2740" cy="1875"/>
                    <a:chOff x="3362" y="2523"/>
                    <a:chExt cx="2740" cy="1875"/>
                  </a:xfrm>
                </p:grpSpPr>
                <p:grpSp>
                  <p:nvGrpSpPr>
                    <p:cNvPr id="39" name="Group 21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8" y="2665"/>
                      <a:ext cx="1969" cy="1487"/>
                      <a:chOff x="3798" y="2679"/>
                      <a:chExt cx="1969" cy="1715"/>
                    </a:xfrm>
                  </p:grpSpPr>
                  <p:sp>
                    <p:nvSpPr>
                      <p:cNvPr id="44" name="Line 214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798" y="2679"/>
                        <a:ext cx="0" cy="1715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5" name="Line 21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798" y="4394"/>
                        <a:ext cx="1969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0" name="Text Box 21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820" y="4110"/>
                      <a:ext cx="282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b="1"/>
                        <a:t>x</a:t>
                      </a:r>
                    </a:p>
                  </p:txBody>
                </p:sp>
                <p:sp>
                  <p:nvSpPr>
                    <p:cNvPr id="41" name="Text Box 21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62" y="2523"/>
                      <a:ext cx="457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b="1"/>
                        <a:t>p/p</a:t>
                      </a:r>
                      <a:r>
                        <a:rPr lang="en-US" altLang="en-US" b="1" baseline="-25000"/>
                        <a:t>o</a:t>
                      </a:r>
                    </a:p>
                  </p:txBody>
                </p:sp>
                <p:sp>
                  <p:nvSpPr>
                    <p:cNvPr id="42" name="Line 21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704" y="2893"/>
                      <a:ext cx="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3" name="Text Box 21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30" y="2751"/>
                      <a:ext cx="241" cy="26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2200"/>
                        <a:t>1</a:t>
                      </a:r>
                    </a:p>
                  </p:txBody>
                </p:sp>
              </p:grpSp>
              <p:sp>
                <p:nvSpPr>
                  <p:cNvPr id="38" name="Text Box 21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6" y="4213"/>
                    <a:ext cx="241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/>
                      <a:t>0</a:t>
                    </a:r>
                  </a:p>
                </p:txBody>
              </p:sp>
            </p:grpSp>
            <p:sp>
              <p:nvSpPr>
                <p:cNvPr id="36" name="Freeform 2156"/>
                <p:cNvSpPr>
                  <a:spLocks/>
                </p:cNvSpPr>
                <p:nvPr/>
              </p:nvSpPr>
              <p:spPr bwMode="auto">
                <a:xfrm>
                  <a:off x="4122" y="1770"/>
                  <a:ext cx="528" cy="912"/>
                </a:xfrm>
                <a:custGeom>
                  <a:avLst/>
                  <a:gdLst>
                    <a:gd name="T0" fmla="*/ 528 w 528"/>
                    <a:gd name="T1" fmla="*/ 0 h 912"/>
                    <a:gd name="T2" fmla="*/ 528 w 528"/>
                    <a:gd name="T3" fmla="*/ 480 h 912"/>
                    <a:gd name="T4" fmla="*/ 0 w 528"/>
                    <a:gd name="T5" fmla="*/ 912 h 9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28" h="912">
                      <a:moveTo>
                        <a:pt x="528" y="0"/>
                      </a:moveTo>
                      <a:lnTo>
                        <a:pt x="528" y="480"/>
                      </a:lnTo>
                      <a:lnTo>
                        <a:pt x="0" y="912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" name="Line 2157"/>
              <p:cNvSpPr>
                <a:spLocks noChangeShapeType="1"/>
              </p:cNvSpPr>
              <p:nvPr/>
            </p:nvSpPr>
            <p:spPr bwMode="auto">
              <a:xfrm>
                <a:off x="4134" y="2682"/>
                <a:ext cx="0" cy="14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159"/>
            <p:cNvGrpSpPr>
              <a:grpSpLocks/>
            </p:cNvGrpSpPr>
            <p:nvPr/>
          </p:nvGrpSpPr>
          <p:grpSpPr bwMode="auto">
            <a:xfrm>
              <a:off x="3616" y="987"/>
              <a:ext cx="2300" cy="1292"/>
              <a:chOff x="3271" y="1002"/>
              <a:chExt cx="2300" cy="1292"/>
            </a:xfrm>
          </p:grpSpPr>
          <p:sp>
            <p:nvSpPr>
              <p:cNvPr id="14" name="Text Box 2160"/>
              <p:cNvSpPr txBox="1">
                <a:spLocks noChangeArrowheads="1"/>
              </p:cNvSpPr>
              <p:nvPr/>
            </p:nvSpPr>
            <p:spPr bwMode="auto">
              <a:xfrm>
                <a:off x="5292" y="1638"/>
                <a:ext cx="279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>
                    <a:solidFill>
                      <a:srgbClr val="008080"/>
                    </a:solidFill>
                  </a:rPr>
                  <a:t>p</a:t>
                </a:r>
                <a:r>
                  <a:rPr lang="en-US" altLang="en-US" sz="2200" baseline="-25000">
                    <a:solidFill>
                      <a:srgbClr val="008080"/>
                    </a:solidFill>
                  </a:rPr>
                  <a:t>b</a:t>
                </a:r>
              </a:p>
            </p:txBody>
          </p:sp>
          <p:sp>
            <p:nvSpPr>
              <p:cNvPr id="15" name="Text Box 2161"/>
              <p:cNvSpPr txBox="1">
                <a:spLocks noChangeArrowheads="1"/>
              </p:cNvSpPr>
              <p:nvPr/>
            </p:nvSpPr>
            <p:spPr bwMode="auto">
              <a:xfrm>
                <a:off x="4734" y="1002"/>
                <a:ext cx="350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 dirty="0" err="1">
                    <a:solidFill>
                      <a:srgbClr val="008080"/>
                    </a:solidFill>
                  </a:rPr>
                  <a:t>p</a:t>
                </a:r>
                <a:r>
                  <a:rPr lang="en-US" altLang="en-US" sz="2200" b="1" baseline="-25000" dirty="0" err="1">
                    <a:solidFill>
                      <a:srgbClr val="008080"/>
                    </a:solidFill>
                  </a:rPr>
                  <a:t>e</a:t>
                </a:r>
                <a:endParaRPr lang="en-US" altLang="en-US" sz="2200" baseline="-25000" dirty="0">
                  <a:solidFill>
                    <a:srgbClr val="008080"/>
                  </a:solidFill>
                </a:endParaRPr>
              </a:p>
            </p:txBody>
          </p:sp>
          <p:sp>
            <p:nvSpPr>
              <p:cNvPr id="16" name="Line 2162"/>
              <p:cNvSpPr>
                <a:spLocks noChangeShapeType="1"/>
              </p:cNvSpPr>
              <p:nvPr/>
            </p:nvSpPr>
            <p:spPr bwMode="auto">
              <a:xfrm>
                <a:off x="4936" y="1267"/>
                <a:ext cx="220" cy="2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2163"/>
              <p:cNvGrpSpPr>
                <a:grpSpLocks/>
              </p:cNvGrpSpPr>
              <p:nvPr/>
            </p:nvGrpSpPr>
            <p:grpSpPr bwMode="auto">
              <a:xfrm>
                <a:off x="3271" y="1183"/>
                <a:ext cx="1907" cy="1111"/>
                <a:chOff x="3055" y="49"/>
                <a:chExt cx="1907" cy="1111"/>
              </a:xfrm>
            </p:grpSpPr>
            <p:sp>
              <p:nvSpPr>
                <p:cNvPr id="21" name="Text Box 2164"/>
                <p:cNvSpPr txBox="1">
                  <a:spLocks noChangeArrowheads="1"/>
                </p:cNvSpPr>
                <p:nvPr/>
              </p:nvSpPr>
              <p:spPr bwMode="auto">
                <a:xfrm>
                  <a:off x="3055" y="192"/>
                  <a:ext cx="934" cy="71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1">
                      <a:solidFill>
                        <a:srgbClr val="008080"/>
                      </a:solidFill>
                    </a:rPr>
                    <a:t>Reservoir</a:t>
                  </a:r>
                  <a:br>
                    <a:rPr lang="en-US" altLang="en-US" b="1">
                      <a:solidFill>
                        <a:srgbClr val="008080"/>
                      </a:solidFill>
                    </a:rPr>
                  </a:br>
                  <a:r>
                    <a:rPr lang="en-US" altLang="en-US" sz="2200" b="1">
                      <a:solidFill>
                        <a:srgbClr val="008080"/>
                      </a:solidFill>
                    </a:rPr>
                    <a:t>p</a:t>
                  </a:r>
                  <a:r>
                    <a:rPr lang="en-US" altLang="en-US" sz="2200" baseline="-25000">
                      <a:solidFill>
                        <a:srgbClr val="008080"/>
                      </a:solidFill>
                    </a:rPr>
                    <a:t>r</a:t>
                  </a:r>
                  <a:br>
                    <a:rPr lang="en-US" altLang="en-US" sz="2200" baseline="-25000">
                      <a:solidFill>
                        <a:srgbClr val="008080"/>
                      </a:solidFill>
                    </a:rPr>
                  </a:br>
                  <a:r>
                    <a:rPr lang="en-US" altLang="en-US" sz="2200" b="1">
                      <a:solidFill>
                        <a:srgbClr val="008080"/>
                      </a:solidFill>
                    </a:rPr>
                    <a:t>T</a:t>
                  </a:r>
                  <a:r>
                    <a:rPr lang="en-US" altLang="en-US" sz="2200" baseline="-25000">
                      <a:solidFill>
                        <a:srgbClr val="008080"/>
                      </a:solidFill>
                    </a:rPr>
                    <a:t>r</a:t>
                  </a:r>
                </a:p>
              </p:txBody>
            </p:sp>
            <p:grpSp>
              <p:nvGrpSpPr>
                <p:cNvPr id="22" name="Group 2165"/>
                <p:cNvGrpSpPr>
                  <a:grpSpLocks/>
                </p:cNvGrpSpPr>
                <p:nvPr/>
              </p:nvGrpSpPr>
              <p:grpSpPr bwMode="auto">
                <a:xfrm>
                  <a:off x="3075" y="49"/>
                  <a:ext cx="1887" cy="1111"/>
                  <a:chOff x="3075" y="49"/>
                  <a:chExt cx="1887" cy="1111"/>
                </a:xfrm>
              </p:grpSpPr>
              <p:sp>
                <p:nvSpPr>
                  <p:cNvPr id="23" name="Freeform 2166"/>
                  <p:cNvSpPr>
                    <a:spLocks/>
                  </p:cNvSpPr>
                  <p:nvPr/>
                </p:nvSpPr>
                <p:spPr bwMode="auto">
                  <a:xfrm>
                    <a:off x="3075" y="49"/>
                    <a:ext cx="928" cy="1111"/>
                  </a:xfrm>
                  <a:custGeom>
                    <a:avLst/>
                    <a:gdLst>
                      <a:gd name="T0" fmla="*/ 928 w 928"/>
                      <a:gd name="T1" fmla="*/ 377 h 1111"/>
                      <a:gd name="T2" fmla="*/ 924 w 928"/>
                      <a:gd name="T3" fmla="*/ 0 h 1111"/>
                      <a:gd name="T4" fmla="*/ 0 w 928"/>
                      <a:gd name="T5" fmla="*/ 0 h 1111"/>
                      <a:gd name="T6" fmla="*/ 0 w 928"/>
                      <a:gd name="T7" fmla="*/ 1111 h 1111"/>
                      <a:gd name="T8" fmla="*/ 928 w 928"/>
                      <a:gd name="T9" fmla="*/ 1111 h 1111"/>
                      <a:gd name="T10" fmla="*/ 927 w 928"/>
                      <a:gd name="T11" fmla="*/ 725 h 11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28" h="1111">
                        <a:moveTo>
                          <a:pt x="928" y="377"/>
                        </a:moveTo>
                        <a:lnTo>
                          <a:pt x="924" y="0"/>
                        </a:lnTo>
                        <a:lnTo>
                          <a:pt x="0" y="0"/>
                        </a:lnTo>
                        <a:lnTo>
                          <a:pt x="0" y="1111"/>
                        </a:lnTo>
                        <a:lnTo>
                          <a:pt x="928" y="1111"/>
                        </a:lnTo>
                        <a:lnTo>
                          <a:pt x="927" y="725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4" name="Group 2167"/>
                  <p:cNvGrpSpPr>
                    <a:grpSpLocks/>
                  </p:cNvGrpSpPr>
                  <p:nvPr/>
                </p:nvGrpSpPr>
                <p:grpSpPr bwMode="auto">
                  <a:xfrm>
                    <a:off x="4001" y="302"/>
                    <a:ext cx="961" cy="594"/>
                    <a:chOff x="5375" y="404"/>
                    <a:chExt cx="961" cy="702"/>
                  </a:xfrm>
                </p:grpSpPr>
                <p:grpSp>
                  <p:nvGrpSpPr>
                    <p:cNvPr id="25" name="Group 21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375" y="404"/>
                      <a:ext cx="961" cy="324"/>
                      <a:chOff x="5165" y="404"/>
                      <a:chExt cx="961" cy="324"/>
                    </a:xfrm>
                  </p:grpSpPr>
                  <p:sp>
                    <p:nvSpPr>
                      <p:cNvPr id="29" name="Freeform 216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65" y="404"/>
                        <a:ext cx="955" cy="324"/>
                      </a:xfrm>
                      <a:custGeom>
                        <a:avLst/>
                        <a:gdLst>
                          <a:gd name="T0" fmla="*/ 13 w 955"/>
                          <a:gd name="T1" fmla="*/ 7 h 324"/>
                          <a:gd name="T2" fmla="*/ 13 w 955"/>
                          <a:gd name="T3" fmla="*/ 19 h 324"/>
                          <a:gd name="T4" fmla="*/ 12 w 955"/>
                          <a:gd name="T5" fmla="*/ 73 h 324"/>
                          <a:gd name="T6" fmla="*/ 13 w 955"/>
                          <a:gd name="T7" fmla="*/ 103 h 324"/>
                          <a:gd name="T8" fmla="*/ 19 w 955"/>
                          <a:gd name="T9" fmla="*/ 124 h 324"/>
                          <a:gd name="T10" fmla="*/ 127 w 955"/>
                          <a:gd name="T11" fmla="*/ 135 h 324"/>
                          <a:gd name="T12" fmla="*/ 247 w 955"/>
                          <a:gd name="T13" fmla="*/ 175 h 324"/>
                          <a:gd name="T14" fmla="*/ 331 w 955"/>
                          <a:gd name="T15" fmla="*/ 270 h 324"/>
                          <a:gd name="T16" fmla="*/ 403 w 955"/>
                          <a:gd name="T17" fmla="*/ 318 h 324"/>
                          <a:gd name="T18" fmla="*/ 487 w 955"/>
                          <a:gd name="T19" fmla="*/ 306 h 324"/>
                          <a:gd name="T20" fmla="*/ 583 w 955"/>
                          <a:gd name="T21" fmla="*/ 234 h 324"/>
                          <a:gd name="T22" fmla="*/ 763 w 955"/>
                          <a:gd name="T23" fmla="*/ 102 h 324"/>
                          <a:gd name="T24" fmla="*/ 837 w 955"/>
                          <a:gd name="T25" fmla="*/ 44 h 324"/>
                          <a:gd name="T26" fmla="*/ 907 w 955"/>
                          <a:gd name="T27" fmla="*/ 6 h 324"/>
                          <a:gd name="T28" fmla="*/ 955 w 955"/>
                          <a:gd name="T29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955" h="324">
                            <a:moveTo>
                              <a:pt x="13" y="7"/>
                            </a:moveTo>
                            <a:cubicBezTo>
                              <a:pt x="13" y="10"/>
                              <a:pt x="13" y="8"/>
                              <a:pt x="13" y="19"/>
                            </a:cubicBezTo>
                            <a:cubicBezTo>
                              <a:pt x="13" y="30"/>
                              <a:pt x="12" y="59"/>
                              <a:pt x="12" y="73"/>
                            </a:cubicBezTo>
                            <a:cubicBezTo>
                              <a:pt x="12" y="87"/>
                              <a:pt x="12" y="95"/>
                              <a:pt x="13" y="103"/>
                            </a:cubicBezTo>
                            <a:cubicBezTo>
                              <a:pt x="14" y="111"/>
                              <a:pt x="0" y="119"/>
                              <a:pt x="19" y="124"/>
                            </a:cubicBezTo>
                            <a:cubicBezTo>
                              <a:pt x="38" y="129"/>
                              <a:pt x="89" y="127"/>
                              <a:pt x="127" y="135"/>
                            </a:cubicBezTo>
                            <a:cubicBezTo>
                              <a:pt x="165" y="143"/>
                              <a:pt x="213" y="152"/>
                              <a:pt x="247" y="175"/>
                            </a:cubicBezTo>
                            <a:cubicBezTo>
                              <a:pt x="281" y="198"/>
                              <a:pt x="305" y="246"/>
                              <a:pt x="331" y="270"/>
                            </a:cubicBezTo>
                            <a:cubicBezTo>
                              <a:pt x="357" y="294"/>
                              <a:pt x="377" y="312"/>
                              <a:pt x="403" y="318"/>
                            </a:cubicBezTo>
                            <a:cubicBezTo>
                              <a:pt x="429" y="324"/>
                              <a:pt x="457" y="320"/>
                              <a:pt x="487" y="306"/>
                            </a:cubicBezTo>
                            <a:cubicBezTo>
                              <a:pt x="517" y="292"/>
                              <a:pt x="537" y="268"/>
                              <a:pt x="583" y="234"/>
                            </a:cubicBezTo>
                            <a:cubicBezTo>
                              <a:pt x="629" y="200"/>
                              <a:pt x="721" y="134"/>
                              <a:pt x="763" y="102"/>
                            </a:cubicBezTo>
                            <a:cubicBezTo>
                              <a:pt x="805" y="70"/>
                              <a:pt x="813" y="60"/>
                              <a:pt x="837" y="44"/>
                            </a:cubicBezTo>
                            <a:cubicBezTo>
                              <a:pt x="861" y="28"/>
                              <a:pt x="887" y="12"/>
                              <a:pt x="907" y="6"/>
                            </a:cubicBezTo>
                            <a:cubicBezTo>
                              <a:pt x="927" y="0"/>
                              <a:pt x="945" y="6"/>
                              <a:pt x="955" y="6"/>
                            </a:cubicBezTo>
                          </a:path>
                        </a:pathLst>
                      </a:custGeom>
                      <a:solidFill>
                        <a:schemeClr val="bg1">
                          <a:lumMod val="65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0" name="Freeform 21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76" y="404"/>
                        <a:ext cx="950" cy="324"/>
                      </a:xfrm>
                      <a:custGeom>
                        <a:avLst/>
                        <a:gdLst>
                          <a:gd name="T0" fmla="*/ 0 w 950"/>
                          <a:gd name="T1" fmla="*/ 135 h 324"/>
                          <a:gd name="T2" fmla="*/ 122 w 950"/>
                          <a:gd name="T3" fmla="*/ 135 h 324"/>
                          <a:gd name="T4" fmla="*/ 242 w 950"/>
                          <a:gd name="T5" fmla="*/ 175 h 324"/>
                          <a:gd name="T6" fmla="*/ 326 w 950"/>
                          <a:gd name="T7" fmla="*/ 270 h 324"/>
                          <a:gd name="T8" fmla="*/ 398 w 950"/>
                          <a:gd name="T9" fmla="*/ 318 h 324"/>
                          <a:gd name="T10" fmla="*/ 482 w 950"/>
                          <a:gd name="T11" fmla="*/ 306 h 324"/>
                          <a:gd name="T12" fmla="*/ 578 w 950"/>
                          <a:gd name="T13" fmla="*/ 234 h 324"/>
                          <a:gd name="T14" fmla="*/ 758 w 950"/>
                          <a:gd name="T15" fmla="*/ 102 h 324"/>
                          <a:gd name="T16" fmla="*/ 832 w 950"/>
                          <a:gd name="T17" fmla="*/ 44 h 324"/>
                          <a:gd name="T18" fmla="*/ 902 w 950"/>
                          <a:gd name="T19" fmla="*/ 6 h 324"/>
                          <a:gd name="T20" fmla="*/ 950 w 950"/>
                          <a:gd name="T21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950" h="324">
                            <a:moveTo>
                              <a:pt x="0" y="135"/>
                            </a:moveTo>
                            <a:cubicBezTo>
                              <a:pt x="20" y="135"/>
                              <a:pt x="82" y="128"/>
                              <a:pt x="122" y="135"/>
                            </a:cubicBezTo>
                            <a:cubicBezTo>
                              <a:pt x="162" y="142"/>
                              <a:pt x="208" y="152"/>
                              <a:pt x="242" y="175"/>
                            </a:cubicBezTo>
                            <a:cubicBezTo>
                              <a:pt x="276" y="198"/>
                              <a:pt x="300" y="246"/>
                              <a:pt x="326" y="270"/>
                            </a:cubicBezTo>
                            <a:cubicBezTo>
                              <a:pt x="352" y="294"/>
                              <a:pt x="372" y="312"/>
                              <a:pt x="398" y="318"/>
                            </a:cubicBezTo>
                            <a:cubicBezTo>
                              <a:pt x="424" y="324"/>
                              <a:pt x="452" y="320"/>
                              <a:pt x="482" y="306"/>
                            </a:cubicBezTo>
                            <a:cubicBezTo>
                              <a:pt x="512" y="292"/>
                              <a:pt x="532" y="268"/>
                              <a:pt x="578" y="234"/>
                            </a:cubicBezTo>
                            <a:cubicBezTo>
                              <a:pt x="624" y="200"/>
                              <a:pt x="716" y="134"/>
                              <a:pt x="758" y="102"/>
                            </a:cubicBezTo>
                            <a:cubicBezTo>
                              <a:pt x="800" y="70"/>
                              <a:pt x="808" y="60"/>
                              <a:pt x="832" y="44"/>
                            </a:cubicBezTo>
                            <a:cubicBezTo>
                              <a:pt x="856" y="28"/>
                              <a:pt x="882" y="12"/>
                              <a:pt x="902" y="6"/>
                            </a:cubicBezTo>
                            <a:cubicBezTo>
                              <a:pt x="922" y="0"/>
                              <a:pt x="940" y="6"/>
                              <a:pt x="950" y="6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6" name="Group 2171"/>
                    <p:cNvGrpSpPr>
                      <a:grpSpLocks/>
                    </p:cNvGrpSpPr>
                    <p:nvPr/>
                  </p:nvGrpSpPr>
                  <p:grpSpPr bwMode="auto">
                    <a:xfrm flipV="1">
                      <a:off x="5375" y="782"/>
                      <a:ext cx="961" cy="324"/>
                      <a:chOff x="5165" y="404"/>
                      <a:chExt cx="961" cy="324"/>
                    </a:xfrm>
                  </p:grpSpPr>
                  <p:sp>
                    <p:nvSpPr>
                      <p:cNvPr id="27" name="Freeform 21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65" y="404"/>
                        <a:ext cx="955" cy="324"/>
                      </a:xfrm>
                      <a:custGeom>
                        <a:avLst/>
                        <a:gdLst>
                          <a:gd name="T0" fmla="*/ 13 w 955"/>
                          <a:gd name="T1" fmla="*/ 7 h 324"/>
                          <a:gd name="T2" fmla="*/ 13 w 955"/>
                          <a:gd name="T3" fmla="*/ 19 h 324"/>
                          <a:gd name="T4" fmla="*/ 12 w 955"/>
                          <a:gd name="T5" fmla="*/ 73 h 324"/>
                          <a:gd name="T6" fmla="*/ 13 w 955"/>
                          <a:gd name="T7" fmla="*/ 103 h 324"/>
                          <a:gd name="T8" fmla="*/ 19 w 955"/>
                          <a:gd name="T9" fmla="*/ 124 h 324"/>
                          <a:gd name="T10" fmla="*/ 127 w 955"/>
                          <a:gd name="T11" fmla="*/ 135 h 324"/>
                          <a:gd name="T12" fmla="*/ 247 w 955"/>
                          <a:gd name="T13" fmla="*/ 175 h 324"/>
                          <a:gd name="T14" fmla="*/ 331 w 955"/>
                          <a:gd name="T15" fmla="*/ 270 h 324"/>
                          <a:gd name="T16" fmla="*/ 403 w 955"/>
                          <a:gd name="T17" fmla="*/ 318 h 324"/>
                          <a:gd name="T18" fmla="*/ 487 w 955"/>
                          <a:gd name="T19" fmla="*/ 306 h 324"/>
                          <a:gd name="T20" fmla="*/ 583 w 955"/>
                          <a:gd name="T21" fmla="*/ 234 h 324"/>
                          <a:gd name="T22" fmla="*/ 763 w 955"/>
                          <a:gd name="T23" fmla="*/ 102 h 324"/>
                          <a:gd name="T24" fmla="*/ 837 w 955"/>
                          <a:gd name="T25" fmla="*/ 44 h 324"/>
                          <a:gd name="T26" fmla="*/ 907 w 955"/>
                          <a:gd name="T27" fmla="*/ 6 h 324"/>
                          <a:gd name="T28" fmla="*/ 955 w 955"/>
                          <a:gd name="T29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955" h="324">
                            <a:moveTo>
                              <a:pt x="13" y="7"/>
                            </a:moveTo>
                            <a:cubicBezTo>
                              <a:pt x="13" y="10"/>
                              <a:pt x="13" y="8"/>
                              <a:pt x="13" y="19"/>
                            </a:cubicBezTo>
                            <a:cubicBezTo>
                              <a:pt x="13" y="30"/>
                              <a:pt x="12" y="59"/>
                              <a:pt x="12" y="73"/>
                            </a:cubicBezTo>
                            <a:cubicBezTo>
                              <a:pt x="12" y="87"/>
                              <a:pt x="12" y="95"/>
                              <a:pt x="13" y="103"/>
                            </a:cubicBezTo>
                            <a:cubicBezTo>
                              <a:pt x="14" y="111"/>
                              <a:pt x="0" y="119"/>
                              <a:pt x="19" y="124"/>
                            </a:cubicBezTo>
                            <a:cubicBezTo>
                              <a:pt x="38" y="129"/>
                              <a:pt x="89" y="127"/>
                              <a:pt x="127" y="135"/>
                            </a:cubicBezTo>
                            <a:cubicBezTo>
                              <a:pt x="165" y="143"/>
                              <a:pt x="213" y="152"/>
                              <a:pt x="247" y="175"/>
                            </a:cubicBezTo>
                            <a:cubicBezTo>
                              <a:pt x="281" y="198"/>
                              <a:pt x="305" y="246"/>
                              <a:pt x="331" y="270"/>
                            </a:cubicBezTo>
                            <a:cubicBezTo>
                              <a:pt x="357" y="294"/>
                              <a:pt x="377" y="312"/>
                              <a:pt x="403" y="318"/>
                            </a:cubicBezTo>
                            <a:cubicBezTo>
                              <a:pt x="429" y="324"/>
                              <a:pt x="457" y="320"/>
                              <a:pt x="487" y="306"/>
                            </a:cubicBezTo>
                            <a:cubicBezTo>
                              <a:pt x="517" y="292"/>
                              <a:pt x="537" y="268"/>
                              <a:pt x="583" y="234"/>
                            </a:cubicBezTo>
                            <a:cubicBezTo>
                              <a:pt x="629" y="200"/>
                              <a:pt x="721" y="134"/>
                              <a:pt x="763" y="102"/>
                            </a:cubicBezTo>
                            <a:cubicBezTo>
                              <a:pt x="805" y="70"/>
                              <a:pt x="813" y="60"/>
                              <a:pt x="837" y="44"/>
                            </a:cubicBezTo>
                            <a:cubicBezTo>
                              <a:pt x="861" y="28"/>
                              <a:pt x="887" y="12"/>
                              <a:pt x="907" y="6"/>
                            </a:cubicBezTo>
                            <a:cubicBezTo>
                              <a:pt x="927" y="0"/>
                              <a:pt x="945" y="6"/>
                              <a:pt x="955" y="6"/>
                            </a:cubicBezTo>
                          </a:path>
                        </a:pathLst>
                      </a:custGeom>
                      <a:solidFill>
                        <a:schemeClr val="bg1">
                          <a:lumMod val="65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8" name="Freeform 21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76" y="404"/>
                        <a:ext cx="950" cy="324"/>
                      </a:xfrm>
                      <a:custGeom>
                        <a:avLst/>
                        <a:gdLst>
                          <a:gd name="T0" fmla="*/ 0 w 950"/>
                          <a:gd name="T1" fmla="*/ 135 h 324"/>
                          <a:gd name="T2" fmla="*/ 122 w 950"/>
                          <a:gd name="T3" fmla="*/ 135 h 324"/>
                          <a:gd name="T4" fmla="*/ 242 w 950"/>
                          <a:gd name="T5" fmla="*/ 175 h 324"/>
                          <a:gd name="T6" fmla="*/ 326 w 950"/>
                          <a:gd name="T7" fmla="*/ 270 h 324"/>
                          <a:gd name="T8" fmla="*/ 398 w 950"/>
                          <a:gd name="T9" fmla="*/ 318 h 324"/>
                          <a:gd name="T10" fmla="*/ 482 w 950"/>
                          <a:gd name="T11" fmla="*/ 306 h 324"/>
                          <a:gd name="T12" fmla="*/ 578 w 950"/>
                          <a:gd name="T13" fmla="*/ 234 h 324"/>
                          <a:gd name="T14" fmla="*/ 758 w 950"/>
                          <a:gd name="T15" fmla="*/ 102 h 324"/>
                          <a:gd name="T16" fmla="*/ 832 w 950"/>
                          <a:gd name="T17" fmla="*/ 44 h 324"/>
                          <a:gd name="T18" fmla="*/ 902 w 950"/>
                          <a:gd name="T19" fmla="*/ 6 h 324"/>
                          <a:gd name="T20" fmla="*/ 950 w 950"/>
                          <a:gd name="T21" fmla="*/ 6 h 3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950" h="324">
                            <a:moveTo>
                              <a:pt x="0" y="135"/>
                            </a:moveTo>
                            <a:cubicBezTo>
                              <a:pt x="20" y="135"/>
                              <a:pt x="82" y="128"/>
                              <a:pt x="122" y="135"/>
                            </a:cubicBezTo>
                            <a:cubicBezTo>
                              <a:pt x="162" y="142"/>
                              <a:pt x="208" y="152"/>
                              <a:pt x="242" y="175"/>
                            </a:cubicBezTo>
                            <a:cubicBezTo>
                              <a:pt x="276" y="198"/>
                              <a:pt x="300" y="246"/>
                              <a:pt x="326" y="270"/>
                            </a:cubicBezTo>
                            <a:cubicBezTo>
                              <a:pt x="352" y="294"/>
                              <a:pt x="372" y="312"/>
                              <a:pt x="398" y="318"/>
                            </a:cubicBezTo>
                            <a:cubicBezTo>
                              <a:pt x="424" y="324"/>
                              <a:pt x="452" y="320"/>
                              <a:pt x="482" y="306"/>
                            </a:cubicBezTo>
                            <a:cubicBezTo>
                              <a:pt x="512" y="292"/>
                              <a:pt x="532" y="268"/>
                              <a:pt x="578" y="234"/>
                            </a:cubicBezTo>
                            <a:cubicBezTo>
                              <a:pt x="624" y="200"/>
                              <a:pt x="716" y="134"/>
                              <a:pt x="758" y="102"/>
                            </a:cubicBezTo>
                            <a:cubicBezTo>
                              <a:pt x="800" y="70"/>
                              <a:pt x="808" y="60"/>
                              <a:pt x="832" y="44"/>
                            </a:cubicBezTo>
                            <a:cubicBezTo>
                              <a:pt x="856" y="28"/>
                              <a:pt x="882" y="12"/>
                              <a:pt x="902" y="6"/>
                            </a:cubicBezTo>
                            <a:cubicBezTo>
                              <a:pt x="922" y="0"/>
                              <a:pt x="940" y="6"/>
                              <a:pt x="950" y="6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  <p:sp>
            <p:nvSpPr>
              <p:cNvPr id="18" name="Line 2174"/>
              <p:cNvSpPr>
                <a:spLocks noChangeShapeType="1"/>
              </p:cNvSpPr>
              <p:nvPr/>
            </p:nvSpPr>
            <p:spPr bwMode="auto">
              <a:xfrm>
                <a:off x="5178" y="1440"/>
                <a:ext cx="1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2175"/>
              <p:cNvSpPr txBox="1">
                <a:spLocks noChangeArrowheads="1"/>
              </p:cNvSpPr>
              <p:nvPr/>
            </p:nvSpPr>
            <p:spPr bwMode="auto">
              <a:xfrm>
                <a:off x="5118" y="1986"/>
                <a:ext cx="315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>
                    <a:solidFill>
                      <a:srgbClr val="008080"/>
                    </a:solidFill>
                  </a:rPr>
                  <a:t>A</a:t>
                </a:r>
                <a:r>
                  <a:rPr lang="en-US" altLang="en-US" sz="2200" b="1" baseline="-25000">
                    <a:solidFill>
                      <a:srgbClr val="008080"/>
                    </a:solidFill>
                  </a:rPr>
                  <a:t>e</a:t>
                </a:r>
                <a:endParaRPr lang="en-US" altLang="en-US" sz="2200" baseline="-25000">
                  <a:solidFill>
                    <a:srgbClr val="008080"/>
                  </a:solidFill>
                </a:endParaRPr>
              </a:p>
            </p:txBody>
          </p:sp>
          <p:sp>
            <p:nvSpPr>
              <p:cNvPr id="20" name="Text Box 2176"/>
              <p:cNvSpPr txBox="1">
                <a:spLocks noChangeArrowheads="1"/>
              </p:cNvSpPr>
              <p:nvPr/>
            </p:nvSpPr>
            <p:spPr bwMode="auto">
              <a:xfrm>
                <a:off x="4494" y="1158"/>
                <a:ext cx="315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>
                    <a:solidFill>
                      <a:srgbClr val="008080"/>
                    </a:solidFill>
                  </a:rPr>
                  <a:t>A</a:t>
                </a:r>
                <a:r>
                  <a:rPr lang="en-US" altLang="en-US" sz="2200" b="1" baseline="-25000">
                    <a:solidFill>
                      <a:srgbClr val="008080"/>
                    </a:solidFill>
                  </a:rPr>
                  <a:t>t</a:t>
                </a:r>
                <a:endParaRPr lang="en-US" altLang="en-US" sz="2200" baseline="-25000">
                  <a:solidFill>
                    <a:srgbClr val="008080"/>
                  </a:solidFill>
                </a:endParaRPr>
              </a:p>
            </p:txBody>
          </p:sp>
        </p:grpSp>
        <p:sp>
          <p:nvSpPr>
            <p:cNvPr id="12" name="Line 2178"/>
            <p:cNvSpPr>
              <a:spLocks noChangeShapeType="1"/>
            </p:cNvSpPr>
            <p:nvPr/>
          </p:nvSpPr>
          <p:spPr bwMode="auto">
            <a:xfrm>
              <a:off x="5769" y="2940"/>
              <a:ext cx="0" cy="9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2179"/>
            <p:cNvSpPr txBox="1">
              <a:spLocks noChangeArrowheads="1"/>
            </p:cNvSpPr>
            <p:nvPr/>
          </p:nvSpPr>
          <p:spPr bwMode="auto">
            <a:xfrm>
              <a:off x="5017" y="3348"/>
              <a:ext cx="779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reduce p</a:t>
              </a:r>
              <a:r>
                <a:rPr lang="en-US" altLang="en-US" sz="2000" b="1" baseline="-25000"/>
                <a:t>b </a:t>
              </a:r>
              <a:br>
                <a:rPr lang="en-US" altLang="en-US" sz="2000" b="1" baseline="-25000"/>
              </a:br>
              <a:r>
                <a:rPr lang="en-US" altLang="en-US" sz="2000" b="1"/>
                <a:t>(M</a:t>
              </a:r>
              <a:r>
                <a:rPr lang="en-US" altLang="en-US" sz="2000" b="1" baseline="-25000"/>
                <a:t>e</a:t>
              </a:r>
              <a:r>
                <a:rPr lang="en-US" altLang="en-US" sz="2000" b="1"/>
                <a:t> </a:t>
              </a:r>
              <a:r>
                <a:rPr lang="en-US" altLang="en-US" sz="2000" b="1">
                  <a:sym typeface="Symbol" pitchFamily="18" charset="2"/>
                </a:rPr>
                <a:t>)</a:t>
              </a:r>
              <a:endParaRPr lang="en-US" altLang="en-US" sz="2000" b="1" baseline="-25000"/>
            </a:p>
          </p:txBody>
        </p:sp>
      </p:grpSp>
    </p:spTree>
    <p:extLst>
      <p:ext uri="{BB962C8B-B14F-4D97-AF65-F5344CB8AC3E}">
        <p14:creationId xmlns:p14="http://schemas.microsoft.com/office/powerpoint/2010/main" val="82988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Nonisentropic</a:t>
            </a:r>
            <a:r>
              <a:rPr lang="en-US" dirty="0" smtClean="0"/>
              <a:t>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42672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happens for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 in between the isentropic solutions?</a:t>
            </a:r>
          </a:p>
          <a:p>
            <a:pPr lvl="1"/>
            <a:r>
              <a:rPr lang="en-US" dirty="0" err="1" smtClean="0"/>
              <a:t>Nonisentropic</a:t>
            </a:r>
            <a:r>
              <a:rPr lang="en-US" dirty="0" smtClean="0"/>
              <a:t> flow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&lt;P</a:t>
            </a:r>
            <a:r>
              <a:rPr lang="en-US" baseline="-25000" dirty="0" smtClean="0"/>
              <a:t>b</a:t>
            </a:r>
            <a:r>
              <a:rPr lang="en-US" altLang="zh-CN" baseline="-25000" dirty="0" smtClean="0"/>
              <a:t>1</a:t>
            </a:r>
            <a:endParaRPr lang="en-US" baseline="-25000" dirty="0" smtClean="0"/>
          </a:p>
          <a:p>
            <a:pPr lvl="1"/>
            <a:r>
              <a:rPr lang="en-US" dirty="0" smtClean="0"/>
              <a:t>Flow starts to go supersonic after throat</a:t>
            </a:r>
            <a:endParaRPr lang="en-US" dirty="0"/>
          </a:p>
          <a:p>
            <a:r>
              <a:rPr lang="en-US" dirty="0" smtClean="0"/>
              <a:t>For Pb</a:t>
            </a:r>
            <a:r>
              <a:rPr lang="en-US" baseline="-25000" dirty="0" smtClean="0"/>
              <a:t>1</a:t>
            </a:r>
            <a:r>
              <a:rPr lang="en-US" dirty="0" smtClean="0"/>
              <a:t>&gt;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&gt;P</a:t>
            </a:r>
            <a:r>
              <a:rPr lang="en-US" baseline="-25000" dirty="0" smtClean="0"/>
              <a:t>b4</a:t>
            </a:r>
            <a:r>
              <a:rPr lang="en-US" dirty="0" smtClean="0"/>
              <a:t>, P must increase above supersonic </a:t>
            </a:r>
            <a:r>
              <a:rPr lang="en-US" dirty="0" err="1" smtClean="0"/>
              <a:t>isen</a:t>
            </a:r>
            <a:r>
              <a:rPr lang="en-US" dirty="0" smtClean="0"/>
              <a:t>. case to match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shock in diverging section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0600" y="5296328"/>
            <a:ext cx="599303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1"/>
          <p:cNvGrpSpPr>
            <a:grpSpLocks/>
          </p:cNvGrpSpPr>
          <p:nvPr/>
        </p:nvGrpSpPr>
        <p:grpSpPr bwMode="auto">
          <a:xfrm>
            <a:off x="4327525" y="990600"/>
            <a:ext cx="4349750" cy="3109913"/>
            <a:chOff x="3221" y="1000"/>
            <a:chExt cx="2740" cy="1959"/>
          </a:xfrm>
        </p:grpSpPr>
        <p:grpSp>
          <p:nvGrpSpPr>
            <p:cNvPr id="8" name="Group 70"/>
            <p:cNvGrpSpPr>
              <a:grpSpLocks/>
            </p:cNvGrpSpPr>
            <p:nvPr/>
          </p:nvGrpSpPr>
          <p:grpSpPr bwMode="auto">
            <a:xfrm>
              <a:off x="3221" y="1000"/>
              <a:ext cx="2740" cy="1959"/>
              <a:chOff x="3221" y="1161"/>
              <a:chExt cx="2740" cy="1959"/>
            </a:xfrm>
          </p:grpSpPr>
          <p:sp>
            <p:nvSpPr>
              <p:cNvPr id="11" name="Freeform 9"/>
              <p:cNvSpPr>
                <a:spLocks/>
              </p:cNvSpPr>
              <p:nvPr/>
            </p:nvSpPr>
            <p:spPr bwMode="auto">
              <a:xfrm>
                <a:off x="3651" y="1523"/>
                <a:ext cx="1952" cy="525"/>
              </a:xfrm>
              <a:custGeom>
                <a:avLst/>
                <a:gdLst>
                  <a:gd name="T0" fmla="*/ 0 w 1952"/>
                  <a:gd name="T1" fmla="*/ 0 h 525"/>
                  <a:gd name="T2" fmla="*/ 240 w 1952"/>
                  <a:gd name="T3" fmla="*/ 80 h 525"/>
                  <a:gd name="T4" fmla="*/ 498 w 1952"/>
                  <a:gd name="T5" fmla="*/ 265 h 525"/>
                  <a:gd name="T6" fmla="*/ 642 w 1952"/>
                  <a:gd name="T7" fmla="*/ 409 h 525"/>
                  <a:gd name="T8" fmla="*/ 774 w 1952"/>
                  <a:gd name="T9" fmla="*/ 517 h 525"/>
                  <a:gd name="T10" fmla="*/ 1098 w 1952"/>
                  <a:gd name="T11" fmla="*/ 457 h 525"/>
                  <a:gd name="T12" fmla="*/ 1560 w 1952"/>
                  <a:gd name="T13" fmla="*/ 313 h 525"/>
                  <a:gd name="T14" fmla="*/ 1802 w 1952"/>
                  <a:gd name="T15" fmla="*/ 279 h 525"/>
                  <a:gd name="T16" fmla="*/ 1952 w 1952"/>
                  <a:gd name="T17" fmla="*/ 279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52" h="525">
                    <a:moveTo>
                      <a:pt x="0" y="0"/>
                    </a:moveTo>
                    <a:cubicBezTo>
                      <a:pt x="40" y="13"/>
                      <a:pt x="157" y="36"/>
                      <a:pt x="240" y="80"/>
                    </a:cubicBezTo>
                    <a:cubicBezTo>
                      <a:pt x="323" y="124"/>
                      <a:pt x="431" y="210"/>
                      <a:pt x="498" y="265"/>
                    </a:cubicBezTo>
                    <a:cubicBezTo>
                      <a:pt x="565" y="320"/>
                      <a:pt x="596" y="367"/>
                      <a:pt x="642" y="409"/>
                    </a:cubicBezTo>
                    <a:cubicBezTo>
                      <a:pt x="688" y="451"/>
                      <a:pt x="698" y="509"/>
                      <a:pt x="774" y="517"/>
                    </a:cubicBezTo>
                    <a:cubicBezTo>
                      <a:pt x="850" y="525"/>
                      <a:pt x="967" y="491"/>
                      <a:pt x="1098" y="457"/>
                    </a:cubicBezTo>
                    <a:cubicBezTo>
                      <a:pt x="1229" y="423"/>
                      <a:pt x="1443" y="343"/>
                      <a:pt x="1560" y="313"/>
                    </a:cubicBezTo>
                    <a:cubicBezTo>
                      <a:pt x="1677" y="283"/>
                      <a:pt x="1737" y="285"/>
                      <a:pt x="1802" y="279"/>
                    </a:cubicBezTo>
                    <a:cubicBezTo>
                      <a:pt x="1867" y="273"/>
                      <a:pt x="1921" y="279"/>
                      <a:pt x="1952" y="279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" name="Group 10"/>
              <p:cNvGrpSpPr>
                <a:grpSpLocks/>
              </p:cNvGrpSpPr>
              <p:nvPr/>
            </p:nvGrpSpPr>
            <p:grpSpPr bwMode="auto">
              <a:xfrm>
                <a:off x="3661" y="1976"/>
                <a:ext cx="741" cy="288"/>
                <a:chOff x="3567" y="3323"/>
                <a:chExt cx="741" cy="288"/>
              </a:xfrm>
            </p:grpSpPr>
            <p:sp>
              <p:nvSpPr>
                <p:cNvPr id="30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631" y="3323"/>
                  <a:ext cx="54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b="1"/>
                    <a:t>p*/p</a:t>
                  </a:r>
                  <a:r>
                    <a:rPr lang="en-US" altLang="en-US" b="1" baseline="-25000"/>
                    <a:t>o</a:t>
                  </a:r>
                </a:p>
              </p:txBody>
            </p:sp>
            <p:sp>
              <p:nvSpPr>
                <p:cNvPr id="31" name="Line 12"/>
                <p:cNvSpPr>
                  <a:spLocks noChangeShapeType="1"/>
                </p:cNvSpPr>
                <p:nvPr/>
              </p:nvSpPr>
              <p:spPr bwMode="auto">
                <a:xfrm>
                  <a:off x="3567" y="3391"/>
                  <a:ext cx="74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17"/>
              <p:cNvGrpSpPr>
                <a:grpSpLocks/>
              </p:cNvGrpSpPr>
              <p:nvPr/>
            </p:nvGrpSpPr>
            <p:grpSpPr bwMode="auto">
              <a:xfrm>
                <a:off x="3221" y="1161"/>
                <a:ext cx="2740" cy="1959"/>
                <a:chOff x="3362" y="2523"/>
                <a:chExt cx="2740" cy="1959"/>
              </a:xfrm>
            </p:grpSpPr>
            <p:grpSp>
              <p:nvGrpSpPr>
                <p:cNvPr id="21" name="Group 18"/>
                <p:cNvGrpSpPr>
                  <a:grpSpLocks/>
                </p:cNvGrpSpPr>
                <p:nvPr/>
              </p:nvGrpSpPr>
              <p:grpSpPr bwMode="auto">
                <a:xfrm>
                  <a:off x="3362" y="2523"/>
                  <a:ext cx="2740" cy="1875"/>
                  <a:chOff x="3362" y="2523"/>
                  <a:chExt cx="2740" cy="1875"/>
                </a:xfrm>
              </p:grpSpPr>
              <p:grpSp>
                <p:nvGrpSpPr>
                  <p:cNvPr id="23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3798" y="2665"/>
                    <a:ext cx="1969" cy="1487"/>
                    <a:chOff x="3798" y="2679"/>
                    <a:chExt cx="1969" cy="1715"/>
                  </a:xfrm>
                </p:grpSpPr>
                <p:sp>
                  <p:nvSpPr>
                    <p:cNvPr id="28" name="Line 2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8" y="2679"/>
                      <a:ext cx="0" cy="1715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8" y="4394"/>
                      <a:ext cx="1969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4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20" y="4110"/>
                    <a:ext cx="28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x</a:t>
                    </a:r>
                  </a:p>
                </p:txBody>
              </p:sp>
              <p:sp>
                <p:nvSpPr>
                  <p:cNvPr id="25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2" y="2523"/>
                    <a:ext cx="45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p/p</a:t>
                    </a:r>
                    <a:r>
                      <a:rPr lang="en-US" altLang="en-US" b="1" baseline="-25000"/>
                      <a:t>o</a:t>
                    </a:r>
                  </a:p>
                </p:txBody>
              </p:sp>
              <p:sp>
                <p:nvSpPr>
                  <p:cNvPr id="26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704" y="2893"/>
                    <a:ext cx="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30" y="2751"/>
                    <a:ext cx="241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200"/>
                      <a:t>1</a:t>
                    </a:r>
                  </a:p>
                </p:txBody>
              </p:sp>
            </p:grpSp>
            <p:sp>
              <p:nvSpPr>
                <p:cNvPr id="2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06" y="4213"/>
                  <a:ext cx="241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 altLang="en-US" sz="2200"/>
                </a:p>
              </p:txBody>
            </p:sp>
          </p:grpSp>
          <p:sp>
            <p:nvSpPr>
              <p:cNvPr id="14" name="Line 28"/>
              <p:cNvSpPr>
                <a:spLocks noChangeShapeType="1"/>
              </p:cNvSpPr>
              <p:nvPr/>
            </p:nvSpPr>
            <p:spPr bwMode="auto">
              <a:xfrm>
                <a:off x="4419" y="1320"/>
                <a:ext cx="0" cy="14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29"/>
              <p:cNvSpPr>
                <a:spLocks/>
              </p:cNvSpPr>
              <p:nvPr/>
            </p:nvSpPr>
            <p:spPr bwMode="auto">
              <a:xfrm>
                <a:off x="4407" y="2046"/>
                <a:ext cx="1196" cy="556"/>
              </a:xfrm>
              <a:custGeom>
                <a:avLst/>
                <a:gdLst>
                  <a:gd name="T0" fmla="*/ 0 w 1196"/>
                  <a:gd name="T1" fmla="*/ 0 h 556"/>
                  <a:gd name="T2" fmla="*/ 180 w 1196"/>
                  <a:gd name="T3" fmla="*/ 180 h 556"/>
                  <a:gd name="T4" fmla="*/ 468 w 1196"/>
                  <a:gd name="T5" fmla="*/ 360 h 556"/>
                  <a:gd name="T6" fmla="*/ 852 w 1196"/>
                  <a:gd name="T7" fmla="*/ 504 h 556"/>
                  <a:gd name="T8" fmla="*/ 1046 w 1196"/>
                  <a:gd name="T9" fmla="*/ 549 h 556"/>
                  <a:gd name="T10" fmla="*/ 1196 w 1196"/>
                  <a:gd name="T11" fmla="*/ 549 h 5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6" h="556">
                    <a:moveTo>
                      <a:pt x="0" y="0"/>
                    </a:moveTo>
                    <a:cubicBezTo>
                      <a:pt x="51" y="60"/>
                      <a:pt x="102" y="120"/>
                      <a:pt x="180" y="180"/>
                    </a:cubicBezTo>
                    <a:cubicBezTo>
                      <a:pt x="258" y="240"/>
                      <a:pt x="356" y="306"/>
                      <a:pt x="468" y="360"/>
                    </a:cubicBezTo>
                    <a:cubicBezTo>
                      <a:pt x="580" y="414"/>
                      <a:pt x="756" y="473"/>
                      <a:pt x="852" y="504"/>
                    </a:cubicBezTo>
                    <a:cubicBezTo>
                      <a:pt x="948" y="535"/>
                      <a:pt x="989" y="542"/>
                      <a:pt x="1046" y="549"/>
                    </a:cubicBezTo>
                    <a:cubicBezTo>
                      <a:pt x="1103" y="556"/>
                      <a:pt x="1165" y="549"/>
                      <a:pt x="1196" y="549"/>
                    </a:cubicBezTo>
                  </a:path>
                </a:pathLst>
              </a:custGeom>
              <a:noFill/>
              <a:ln w="28575" cmpd="sng">
                <a:solidFill>
                  <a:srgbClr val="A8AB3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Rectangle 50"/>
              <p:cNvSpPr>
                <a:spLocks noChangeArrowheads="1"/>
              </p:cNvSpPr>
              <p:nvPr/>
            </p:nvSpPr>
            <p:spPr bwMode="auto">
              <a:xfrm>
                <a:off x="4967" y="1511"/>
                <a:ext cx="1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 sz="2000" b="1">
                  <a:solidFill>
                    <a:srgbClr val="003399"/>
                  </a:solidFill>
                  <a:sym typeface="Symbol" pitchFamily="18" charset="2"/>
                </a:endParaRPr>
              </a:p>
            </p:txBody>
          </p:sp>
          <p:sp>
            <p:nvSpPr>
              <p:cNvPr id="17" name="Rectangle 51"/>
              <p:cNvSpPr>
                <a:spLocks noChangeArrowheads="1"/>
              </p:cNvSpPr>
              <p:nvPr/>
            </p:nvSpPr>
            <p:spPr bwMode="auto">
              <a:xfrm>
                <a:off x="4982" y="2550"/>
                <a:ext cx="1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 sz="2000" b="1">
                  <a:solidFill>
                    <a:srgbClr val="A8AB3D"/>
                  </a:solidFill>
                  <a:sym typeface="Symbol" pitchFamily="18" charset="2"/>
                </a:endParaRPr>
              </a:p>
            </p:txBody>
          </p:sp>
          <p:sp>
            <p:nvSpPr>
              <p:cNvPr id="18" name="Line 53"/>
              <p:cNvSpPr>
                <a:spLocks noChangeShapeType="1"/>
              </p:cNvSpPr>
              <p:nvPr/>
            </p:nvSpPr>
            <p:spPr bwMode="auto">
              <a:xfrm>
                <a:off x="5452" y="1327"/>
                <a:ext cx="0" cy="146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56"/>
              <p:cNvSpPr txBox="1">
                <a:spLocks noChangeArrowheads="1"/>
              </p:cNvSpPr>
              <p:nvPr/>
            </p:nvSpPr>
            <p:spPr bwMode="auto">
              <a:xfrm>
                <a:off x="5665" y="1675"/>
                <a:ext cx="219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 b="1">
                    <a:solidFill>
                      <a:srgbClr val="003399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rgbClr val="003399"/>
                    </a:solidFill>
                  </a:rPr>
                  <a:t>b1</a:t>
                </a:r>
              </a:p>
            </p:txBody>
          </p:sp>
          <p:sp>
            <p:nvSpPr>
              <p:cNvPr id="20" name="Rectangle 59"/>
              <p:cNvSpPr>
                <a:spLocks noChangeArrowheads="1"/>
              </p:cNvSpPr>
              <p:nvPr/>
            </p:nvSpPr>
            <p:spPr bwMode="auto">
              <a:xfrm>
                <a:off x="5610" y="2457"/>
                <a:ext cx="31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A8AB3D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rgbClr val="A8AB3D"/>
                    </a:solidFill>
                  </a:rPr>
                  <a:t>b4</a:t>
                </a:r>
              </a:p>
            </p:txBody>
          </p:sp>
        </p:grpSp>
        <p:sp>
          <p:nvSpPr>
            <p:cNvPr id="9" name="Text Box 103"/>
            <p:cNvSpPr txBox="1">
              <a:spLocks noChangeArrowheads="1"/>
            </p:cNvSpPr>
            <p:nvPr/>
          </p:nvSpPr>
          <p:spPr bwMode="auto">
            <a:xfrm>
              <a:off x="4401" y="1099"/>
              <a:ext cx="50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throat</a:t>
              </a:r>
              <a:endParaRPr lang="en-US" altLang="en-US" sz="2000" baseline="-25000"/>
            </a:p>
          </p:txBody>
        </p:sp>
        <p:sp>
          <p:nvSpPr>
            <p:cNvPr id="10" name="Text Box 104"/>
            <p:cNvSpPr txBox="1">
              <a:spLocks noChangeArrowheads="1"/>
            </p:cNvSpPr>
            <p:nvPr/>
          </p:nvSpPr>
          <p:spPr bwMode="auto">
            <a:xfrm>
              <a:off x="5440" y="1106"/>
              <a:ext cx="3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exit</a:t>
              </a:r>
              <a:endParaRPr lang="en-US" altLang="en-US" sz="2000" baseline="-25000"/>
            </a:p>
          </p:txBody>
        </p:sp>
      </p:grpSp>
      <p:grpSp>
        <p:nvGrpSpPr>
          <p:cNvPr id="32" name="Group 134"/>
          <p:cNvGrpSpPr>
            <a:grpSpLocks/>
          </p:cNvGrpSpPr>
          <p:nvPr/>
        </p:nvGrpSpPr>
        <p:grpSpPr bwMode="auto">
          <a:xfrm>
            <a:off x="4479925" y="3654425"/>
            <a:ext cx="4206875" cy="2976563"/>
            <a:chOff x="3317" y="2678"/>
            <a:chExt cx="2650" cy="1875"/>
          </a:xfrm>
        </p:grpSpPr>
        <p:sp>
          <p:nvSpPr>
            <p:cNvPr id="33" name="Freeform 77"/>
            <p:cNvSpPr>
              <a:spLocks/>
            </p:cNvSpPr>
            <p:nvPr/>
          </p:nvSpPr>
          <p:spPr bwMode="auto">
            <a:xfrm>
              <a:off x="3662" y="3546"/>
              <a:ext cx="1796" cy="753"/>
            </a:xfrm>
            <a:custGeom>
              <a:avLst/>
              <a:gdLst>
                <a:gd name="T0" fmla="*/ 0 w 1796"/>
                <a:gd name="T1" fmla="*/ 753 h 753"/>
                <a:gd name="T2" fmla="*/ 240 w 1796"/>
                <a:gd name="T3" fmla="*/ 673 h 753"/>
                <a:gd name="T4" fmla="*/ 498 w 1796"/>
                <a:gd name="T5" fmla="*/ 488 h 753"/>
                <a:gd name="T6" fmla="*/ 610 w 1796"/>
                <a:gd name="T7" fmla="*/ 331 h 753"/>
                <a:gd name="T8" fmla="*/ 671 w 1796"/>
                <a:gd name="T9" fmla="*/ 201 h 753"/>
                <a:gd name="T10" fmla="*/ 761 w 1796"/>
                <a:gd name="T11" fmla="*/ 20 h 753"/>
                <a:gd name="T12" fmla="*/ 851 w 1796"/>
                <a:gd name="T13" fmla="*/ 80 h 753"/>
                <a:gd name="T14" fmla="*/ 1098 w 1796"/>
                <a:gd name="T15" fmla="*/ 296 h 753"/>
                <a:gd name="T16" fmla="*/ 1482 w 1796"/>
                <a:gd name="T17" fmla="*/ 456 h 753"/>
                <a:gd name="T18" fmla="*/ 1796 w 1796"/>
                <a:gd name="T19" fmla="*/ 486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96" h="753">
                  <a:moveTo>
                    <a:pt x="0" y="753"/>
                  </a:moveTo>
                  <a:cubicBezTo>
                    <a:pt x="40" y="740"/>
                    <a:pt x="157" y="717"/>
                    <a:pt x="240" y="673"/>
                  </a:cubicBezTo>
                  <a:cubicBezTo>
                    <a:pt x="323" y="629"/>
                    <a:pt x="436" y="545"/>
                    <a:pt x="498" y="488"/>
                  </a:cubicBezTo>
                  <a:cubicBezTo>
                    <a:pt x="560" y="431"/>
                    <a:pt x="581" y="379"/>
                    <a:pt x="610" y="331"/>
                  </a:cubicBezTo>
                  <a:cubicBezTo>
                    <a:pt x="639" y="283"/>
                    <a:pt x="646" y="253"/>
                    <a:pt x="671" y="201"/>
                  </a:cubicBezTo>
                  <a:cubicBezTo>
                    <a:pt x="696" y="149"/>
                    <a:pt x="731" y="40"/>
                    <a:pt x="761" y="20"/>
                  </a:cubicBezTo>
                  <a:cubicBezTo>
                    <a:pt x="791" y="0"/>
                    <a:pt x="795" y="34"/>
                    <a:pt x="851" y="80"/>
                  </a:cubicBezTo>
                  <a:cubicBezTo>
                    <a:pt x="907" y="126"/>
                    <a:pt x="993" y="233"/>
                    <a:pt x="1098" y="296"/>
                  </a:cubicBezTo>
                  <a:cubicBezTo>
                    <a:pt x="1203" y="359"/>
                    <a:pt x="1366" y="424"/>
                    <a:pt x="1482" y="456"/>
                  </a:cubicBezTo>
                  <a:cubicBezTo>
                    <a:pt x="1598" y="488"/>
                    <a:pt x="1731" y="480"/>
                    <a:pt x="1796" y="486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80"/>
            <p:cNvSpPr>
              <a:spLocks noChangeShapeType="1"/>
            </p:cNvSpPr>
            <p:nvPr/>
          </p:nvSpPr>
          <p:spPr bwMode="auto">
            <a:xfrm>
              <a:off x="3667" y="3561"/>
              <a:ext cx="18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 flipV="1">
              <a:off x="3663" y="2820"/>
              <a:ext cx="0" cy="14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85"/>
            <p:cNvSpPr>
              <a:spLocks noChangeShapeType="1"/>
            </p:cNvSpPr>
            <p:nvPr/>
          </p:nvSpPr>
          <p:spPr bwMode="auto">
            <a:xfrm>
              <a:off x="3663" y="4307"/>
              <a:ext cx="19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86"/>
            <p:cNvSpPr txBox="1">
              <a:spLocks noChangeArrowheads="1"/>
            </p:cNvSpPr>
            <p:nvPr/>
          </p:nvSpPr>
          <p:spPr bwMode="auto">
            <a:xfrm>
              <a:off x="5685" y="4265"/>
              <a:ext cx="2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x</a:t>
              </a:r>
            </a:p>
          </p:txBody>
        </p:sp>
        <p:sp>
          <p:nvSpPr>
            <p:cNvPr id="38" name="Text Box 87"/>
            <p:cNvSpPr txBox="1">
              <a:spLocks noChangeArrowheads="1"/>
            </p:cNvSpPr>
            <p:nvPr/>
          </p:nvSpPr>
          <p:spPr bwMode="auto">
            <a:xfrm>
              <a:off x="3317" y="2678"/>
              <a:ext cx="4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M</a:t>
              </a:r>
              <a:endParaRPr lang="en-US" altLang="en-US" b="1" baseline="-25000"/>
            </a:p>
          </p:txBody>
        </p:sp>
        <p:sp>
          <p:nvSpPr>
            <p:cNvPr id="39" name="Line 88"/>
            <p:cNvSpPr>
              <a:spLocks noChangeShapeType="1"/>
            </p:cNvSpPr>
            <p:nvPr/>
          </p:nvSpPr>
          <p:spPr bwMode="auto">
            <a:xfrm flipH="1">
              <a:off x="3569" y="3559"/>
              <a:ext cx="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 Box 89"/>
            <p:cNvSpPr txBox="1">
              <a:spLocks noChangeArrowheads="1"/>
            </p:cNvSpPr>
            <p:nvPr/>
          </p:nvSpPr>
          <p:spPr bwMode="auto">
            <a:xfrm>
              <a:off x="3395" y="3417"/>
              <a:ext cx="241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/>
                <a:t>1</a:t>
              </a:r>
            </a:p>
          </p:txBody>
        </p:sp>
        <p:sp>
          <p:nvSpPr>
            <p:cNvPr id="41" name="Line 91"/>
            <p:cNvSpPr>
              <a:spLocks noChangeShapeType="1"/>
            </p:cNvSpPr>
            <p:nvPr/>
          </p:nvSpPr>
          <p:spPr bwMode="auto">
            <a:xfrm>
              <a:off x="4425" y="2837"/>
              <a:ext cx="0" cy="14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92"/>
            <p:cNvSpPr>
              <a:spLocks/>
            </p:cNvSpPr>
            <p:nvPr/>
          </p:nvSpPr>
          <p:spPr bwMode="auto">
            <a:xfrm>
              <a:off x="4423" y="3024"/>
              <a:ext cx="1041" cy="532"/>
            </a:xfrm>
            <a:custGeom>
              <a:avLst/>
              <a:gdLst>
                <a:gd name="T0" fmla="*/ 0 w 1041"/>
                <a:gd name="T1" fmla="*/ 532 h 532"/>
                <a:gd name="T2" fmla="*/ 180 w 1041"/>
                <a:gd name="T3" fmla="*/ 352 h 532"/>
                <a:gd name="T4" fmla="*/ 468 w 1041"/>
                <a:gd name="T5" fmla="*/ 172 h 532"/>
                <a:gd name="T6" fmla="*/ 852 w 1041"/>
                <a:gd name="T7" fmla="*/ 28 h 532"/>
                <a:gd name="T8" fmla="*/ 1041 w 1041"/>
                <a:gd name="T9" fmla="*/ 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1" h="532">
                  <a:moveTo>
                    <a:pt x="0" y="532"/>
                  </a:moveTo>
                  <a:cubicBezTo>
                    <a:pt x="51" y="472"/>
                    <a:pt x="102" y="412"/>
                    <a:pt x="180" y="352"/>
                  </a:cubicBezTo>
                  <a:cubicBezTo>
                    <a:pt x="258" y="292"/>
                    <a:pt x="356" y="226"/>
                    <a:pt x="468" y="172"/>
                  </a:cubicBezTo>
                  <a:cubicBezTo>
                    <a:pt x="580" y="118"/>
                    <a:pt x="757" y="56"/>
                    <a:pt x="852" y="28"/>
                  </a:cubicBezTo>
                  <a:cubicBezTo>
                    <a:pt x="947" y="0"/>
                    <a:pt x="1002" y="7"/>
                    <a:pt x="1041" y="1"/>
                  </a:cubicBezTo>
                </a:path>
              </a:pathLst>
            </a:custGeom>
            <a:noFill/>
            <a:ln w="28575" cmpd="sng">
              <a:solidFill>
                <a:srgbClr val="A8AB3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95"/>
            <p:cNvSpPr>
              <a:spLocks noChangeShapeType="1"/>
            </p:cNvSpPr>
            <p:nvPr/>
          </p:nvSpPr>
          <p:spPr bwMode="auto">
            <a:xfrm>
              <a:off x="5458" y="2844"/>
              <a:ext cx="0" cy="14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119"/>
            <p:cNvSpPr>
              <a:spLocks noChangeArrowheads="1"/>
            </p:cNvSpPr>
            <p:nvPr/>
          </p:nvSpPr>
          <p:spPr bwMode="auto">
            <a:xfrm>
              <a:off x="5471" y="3926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3399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003399"/>
                  </a:solidFill>
                </a:rPr>
                <a:t>e1</a:t>
              </a:r>
            </a:p>
          </p:txBody>
        </p:sp>
        <p:sp>
          <p:nvSpPr>
            <p:cNvPr id="45" name="Rectangle 122"/>
            <p:cNvSpPr>
              <a:spLocks noChangeArrowheads="1"/>
            </p:cNvSpPr>
            <p:nvPr/>
          </p:nvSpPr>
          <p:spPr bwMode="auto">
            <a:xfrm>
              <a:off x="5471" y="2905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A8AB3D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A8AB3D"/>
                  </a:solidFill>
                </a:rPr>
                <a:t>e4</a:t>
              </a:r>
            </a:p>
          </p:txBody>
        </p:sp>
      </p:grpSp>
      <p:grpSp>
        <p:nvGrpSpPr>
          <p:cNvPr id="46" name="Group 141"/>
          <p:cNvGrpSpPr>
            <a:grpSpLocks/>
          </p:cNvGrpSpPr>
          <p:nvPr/>
        </p:nvGrpSpPr>
        <p:grpSpPr bwMode="auto">
          <a:xfrm>
            <a:off x="6778625" y="2290763"/>
            <a:ext cx="1700212" cy="3505200"/>
            <a:chOff x="4765" y="1819"/>
            <a:chExt cx="1071" cy="2208"/>
          </a:xfrm>
        </p:grpSpPr>
        <p:sp>
          <p:nvSpPr>
            <p:cNvPr id="47" name="Freeform 72"/>
            <p:cNvSpPr>
              <a:spLocks/>
            </p:cNvSpPr>
            <p:nvPr/>
          </p:nvSpPr>
          <p:spPr bwMode="auto">
            <a:xfrm>
              <a:off x="4765" y="1819"/>
              <a:ext cx="838" cy="376"/>
            </a:xfrm>
            <a:custGeom>
              <a:avLst/>
              <a:gdLst>
                <a:gd name="T0" fmla="*/ 15 w 838"/>
                <a:gd name="T1" fmla="*/ 376 h 376"/>
                <a:gd name="T2" fmla="*/ 15 w 838"/>
                <a:gd name="T3" fmla="*/ 331 h 376"/>
                <a:gd name="T4" fmla="*/ 15 w 838"/>
                <a:gd name="T5" fmla="*/ 286 h 376"/>
                <a:gd name="T6" fmla="*/ 30 w 838"/>
                <a:gd name="T7" fmla="*/ 226 h 376"/>
                <a:gd name="T8" fmla="*/ 194 w 838"/>
                <a:gd name="T9" fmla="*/ 122 h 376"/>
                <a:gd name="T10" fmla="*/ 344 w 838"/>
                <a:gd name="T11" fmla="*/ 62 h 376"/>
                <a:gd name="T12" fmla="*/ 539 w 838"/>
                <a:gd name="T13" fmla="*/ 17 h 376"/>
                <a:gd name="T14" fmla="*/ 688 w 838"/>
                <a:gd name="T15" fmla="*/ 2 h 376"/>
                <a:gd name="T16" fmla="*/ 838 w 838"/>
                <a:gd name="T17" fmla="*/ 2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8" h="376">
                  <a:moveTo>
                    <a:pt x="15" y="376"/>
                  </a:moveTo>
                  <a:cubicBezTo>
                    <a:pt x="15" y="369"/>
                    <a:pt x="15" y="346"/>
                    <a:pt x="15" y="331"/>
                  </a:cubicBezTo>
                  <a:cubicBezTo>
                    <a:pt x="15" y="316"/>
                    <a:pt x="13" y="303"/>
                    <a:pt x="15" y="286"/>
                  </a:cubicBezTo>
                  <a:cubicBezTo>
                    <a:pt x="17" y="269"/>
                    <a:pt x="0" y="253"/>
                    <a:pt x="30" y="226"/>
                  </a:cubicBezTo>
                  <a:cubicBezTo>
                    <a:pt x="60" y="199"/>
                    <a:pt x="142" y="149"/>
                    <a:pt x="194" y="122"/>
                  </a:cubicBezTo>
                  <a:cubicBezTo>
                    <a:pt x="246" y="95"/>
                    <a:pt x="287" y="79"/>
                    <a:pt x="344" y="62"/>
                  </a:cubicBezTo>
                  <a:cubicBezTo>
                    <a:pt x="401" y="45"/>
                    <a:pt x="482" y="27"/>
                    <a:pt x="539" y="17"/>
                  </a:cubicBezTo>
                  <a:cubicBezTo>
                    <a:pt x="596" y="7"/>
                    <a:pt x="638" y="4"/>
                    <a:pt x="688" y="2"/>
                  </a:cubicBezTo>
                  <a:cubicBezTo>
                    <a:pt x="738" y="0"/>
                    <a:pt x="807" y="2"/>
                    <a:pt x="838" y="2"/>
                  </a:cubicBezTo>
                </a:path>
              </a:pathLst>
            </a:custGeom>
            <a:noFill/>
            <a:ln w="28575" cmpd="sng">
              <a:solidFill>
                <a:srgbClr val="8C2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6"/>
            <p:cNvSpPr>
              <a:spLocks/>
            </p:cNvSpPr>
            <p:nvPr/>
          </p:nvSpPr>
          <p:spPr bwMode="auto">
            <a:xfrm>
              <a:off x="4798" y="3246"/>
              <a:ext cx="666" cy="644"/>
            </a:xfrm>
            <a:custGeom>
              <a:avLst/>
              <a:gdLst>
                <a:gd name="T0" fmla="*/ 5 w 666"/>
                <a:gd name="T1" fmla="*/ 0 h 644"/>
                <a:gd name="T2" fmla="*/ 5 w 666"/>
                <a:gd name="T3" fmla="*/ 110 h 644"/>
                <a:gd name="T4" fmla="*/ 5 w 666"/>
                <a:gd name="T5" fmla="*/ 250 h 644"/>
                <a:gd name="T6" fmla="*/ 5 w 666"/>
                <a:gd name="T7" fmla="*/ 430 h 644"/>
                <a:gd name="T8" fmla="*/ 35 w 666"/>
                <a:gd name="T9" fmla="*/ 475 h 644"/>
                <a:gd name="T10" fmla="*/ 114 w 666"/>
                <a:gd name="T11" fmla="*/ 521 h 644"/>
                <a:gd name="T12" fmla="*/ 276 w 666"/>
                <a:gd name="T13" fmla="*/ 581 h 644"/>
                <a:gd name="T14" fmla="*/ 466 w 666"/>
                <a:gd name="T15" fmla="*/ 621 h 644"/>
                <a:gd name="T16" fmla="*/ 626 w 666"/>
                <a:gd name="T17" fmla="*/ 641 h 644"/>
                <a:gd name="T18" fmla="*/ 666 w 666"/>
                <a:gd name="T19" fmla="*/ 641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6" h="644">
                  <a:moveTo>
                    <a:pt x="5" y="0"/>
                  </a:moveTo>
                  <a:cubicBezTo>
                    <a:pt x="5" y="34"/>
                    <a:pt x="5" y="68"/>
                    <a:pt x="5" y="110"/>
                  </a:cubicBezTo>
                  <a:cubicBezTo>
                    <a:pt x="5" y="152"/>
                    <a:pt x="5" y="197"/>
                    <a:pt x="5" y="250"/>
                  </a:cubicBezTo>
                  <a:cubicBezTo>
                    <a:pt x="5" y="303"/>
                    <a:pt x="0" y="393"/>
                    <a:pt x="5" y="430"/>
                  </a:cubicBezTo>
                  <a:cubicBezTo>
                    <a:pt x="10" y="467"/>
                    <a:pt x="17" y="460"/>
                    <a:pt x="35" y="475"/>
                  </a:cubicBezTo>
                  <a:cubicBezTo>
                    <a:pt x="53" y="490"/>
                    <a:pt x="74" y="503"/>
                    <a:pt x="114" y="521"/>
                  </a:cubicBezTo>
                  <a:cubicBezTo>
                    <a:pt x="154" y="539"/>
                    <a:pt x="217" y="564"/>
                    <a:pt x="276" y="581"/>
                  </a:cubicBezTo>
                  <a:cubicBezTo>
                    <a:pt x="335" y="598"/>
                    <a:pt x="408" y="611"/>
                    <a:pt x="466" y="621"/>
                  </a:cubicBezTo>
                  <a:cubicBezTo>
                    <a:pt x="524" y="631"/>
                    <a:pt x="593" y="638"/>
                    <a:pt x="626" y="641"/>
                  </a:cubicBezTo>
                  <a:cubicBezTo>
                    <a:pt x="659" y="644"/>
                    <a:pt x="658" y="641"/>
                    <a:pt x="666" y="641"/>
                  </a:cubicBezTo>
                </a:path>
              </a:pathLst>
            </a:custGeom>
            <a:noFill/>
            <a:ln w="28575" cmpd="sng">
              <a:solidFill>
                <a:srgbClr val="8C2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37"/>
            <p:cNvSpPr>
              <a:spLocks noChangeArrowheads="1"/>
            </p:cNvSpPr>
            <p:nvPr/>
          </p:nvSpPr>
          <p:spPr bwMode="auto">
            <a:xfrm>
              <a:off x="5471" y="3777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8C2F00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8C2F00"/>
                  </a:solidFill>
                </a:rPr>
                <a:t>e2</a:t>
              </a:r>
            </a:p>
          </p:txBody>
        </p:sp>
      </p:grpSp>
      <p:grpSp>
        <p:nvGrpSpPr>
          <p:cNvPr id="50" name="Group 128"/>
          <p:cNvGrpSpPr>
            <a:grpSpLocks/>
          </p:cNvGrpSpPr>
          <p:nvPr/>
        </p:nvGrpSpPr>
        <p:grpSpPr bwMode="auto">
          <a:xfrm>
            <a:off x="6235700" y="2416175"/>
            <a:ext cx="587375" cy="2640013"/>
            <a:chOff x="4423" y="1898"/>
            <a:chExt cx="370" cy="1663"/>
          </a:xfrm>
        </p:grpSpPr>
        <p:sp>
          <p:nvSpPr>
            <p:cNvPr id="51" name="Freeform 126"/>
            <p:cNvSpPr>
              <a:spLocks/>
            </p:cNvSpPr>
            <p:nvPr/>
          </p:nvSpPr>
          <p:spPr bwMode="auto">
            <a:xfrm>
              <a:off x="4423" y="1898"/>
              <a:ext cx="350" cy="291"/>
            </a:xfrm>
            <a:custGeom>
              <a:avLst/>
              <a:gdLst>
                <a:gd name="T0" fmla="*/ 0 w 350"/>
                <a:gd name="T1" fmla="*/ 0 h 291"/>
                <a:gd name="T2" fmla="*/ 70 w 350"/>
                <a:gd name="T3" fmla="*/ 80 h 291"/>
                <a:gd name="T4" fmla="*/ 150 w 350"/>
                <a:gd name="T5" fmla="*/ 151 h 291"/>
                <a:gd name="T6" fmla="*/ 260 w 350"/>
                <a:gd name="T7" fmla="*/ 241 h 291"/>
                <a:gd name="T8" fmla="*/ 350 w 350"/>
                <a:gd name="T9" fmla="*/ 291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" h="291">
                  <a:moveTo>
                    <a:pt x="0" y="0"/>
                  </a:moveTo>
                  <a:cubicBezTo>
                    <a:pt x="22" y="27"/>
                    <a:pt x="45" y="55"/>
                    <a:pt x="70" y="80"/>
                  </a:cubicBezTo>
                  <a:cubicBezTo>
                    <a:pt x="95" y="105"/>
                    <a:pt x="118" y="124"/>
                    <a:pt x="150" y="151"/>
                  </a:cubicBezTo>
                  <a:cubicBezTo>
                    <a:pt x="182" y="178"/>
                    <a:pt x="227" y="218"/>
                    <a:pt x="260" y="241"/>
                  </a:cubicBezTo>
                  <a:cubicBezTo>
                    <a:pt x="293" y="264"/>
                    <a:pt x="331" y="281"/>
                    <a:pt x="350" y="291"/>
                  </a:cubicBezTo>
                </a:path>
              </a:pathLst>
            </a:custGeom>
            <a:noFill/>
            <a:ln w="38100" cap="flat" cmpd="sng">
              <a:solidFill>
                <a:srgbClr val="8C2F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27"/>
            <p:cNvSpPr>
              <a:spLocks/>
            </p:cNvSpPr>
            <p:nvPr/>
          </p:nvSpPr>
          <p:spPr bwMode="auto">
            <a:xfrm>
              <a:off x="4423" y="3241"/>
              <a:ext cx="370" cy="320"/>
            </a:xfrm>
            <a:custGeom>
              <a:avLst/>
              <a:gdLst>
                <a:gd name="T0" fmla="*/ 0 w 370"/>
                <a:gd name="T1" fmla="*/ 320 h 320"/>
                <a:gd name="T2" fmla="*/ 50 w 370"/>
                <a:gd name="T3" fmla="*/ 250 h 320"/>
                <a:gd name="T4" fmla="*/ 120 w 370"/>
                <a:gd name="T5" fmla="*/ 180 h 320"/>
                <a:gd name="T6" fmla="*/ 210 w 370"/>
                <a:gd name="T7" fmla="*/ 110 h 320"/>
                <a:gd name="T8" fmla="*/ 290 w 370"/>
                <a:gd name="T9" fmla="*/ 50 h 320"/>
                <a:gd name="T10" fmla="*/ 370 w 370"/>
                <a:gd name="T11" fmla="*/ 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0" h="320">
                  <a:moveTo>
                    <a:pt x="0" y="320"/>
                  </a:moveTo>
                  <a:cubicBezTo>
                    <a:pt x="8" y="308"/>
                    <a:pt x="30" y="273"/>
                    <a:pt x="50" y="250"/>
                  </a:cubicBezTo>
                  <a:cubicBezTo>
                    <a:pt x="70" y="227"/>
                    <a:pt x="93" y="203"/>
                    <a:pt x="120" y="180"/>
                  </a:cubicBezTo>
                  <a:cubicBezTo>
                    <a:pt x="147" y="157"/>
                    <a:pt x="182" y="132"/>
                    <a:pt x="210" y="110"/>
                  </a:cubicBezTo>
                  <a:cubicBezTo>
                    <a:pt x="238" y="88"/>
                    <a:pt x="263" y="68"/>
                    <a:pt x="290" y="50"/>
                  </a:cubicBezTo>
                  <a:cubicBezTo>
                    <a:pt x="317" y="32"/>
                    <a:pt x="353" y="10"/>
                    <a:pt x="370" y="0"/>
                  </a:cubicBezTo>
                </a:path>
              </a:pathLst>
            </a:custGeom>
            <a:noFill/>
            <a:ln w="38100" cap="flat" cmpd="sng">
              <a:solidFill>
                <a:srgbClr val="8C2F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489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Shocks Inside Nozzle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4495800" cy="556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Over what range of back pressures will there be shock in nozzle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Until shock occurs at exit plane </a:t>
            </a:r>
            <a:r>
              <a:rPr lang="en-US" dirty="0" smtClean="0"/>
              <a:t>of nozzle</a:t>
            </a:r>
            <a:endParaRPr lang="en-US" dirty="0"/>
          </a:p>
          <a:p>
            <a:r>
              <a:rPr lang="en-US" dirty="0" smtClean="0"/>
              <a:t>So, question becomes - what is exit pressure when normal shock sits at exit?</a:t>
            </a:r>
          </a:p>
          <a:p>
            <a:pPr lvl="1"/>
            <a:r>
              <a:rPr lang="en-US" dirty="0" smtClean="0"/>
              <a:t>Answer found by </a:t>
            </a:r>
            <a:r>
              <a:rPr lang="en-US" dirty="0" smtClean="0">
                <a:solidFill>
                  <a:srgbClr val="FF0000"/>
                </a:solidFill>
              </a:rPr>
              <a:t>combining isentropic and shock solutions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4495800" y="914400"/>
            <a:ext cx="4359275" cy="5640388"/>
            <a:chOff x="3221" y="1000"/>
            <a:chExt cx="2746" cy="3553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3221" y="1000"/>
              <a:ext cx="2740" cy="1959"/>
              <a:chOff x="3221" y="1000"/>
              <a:chExt cx="2740" cy="1959"/>
            </a:xfrm>
          </p:grpSpPr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3221" y="1000"/>
                <a:ext cx="2740" cy="1959"/>
                <a:chOff x="3221" y="1161"/>
                <a:chExt cx="2740" cy="1959"/>
              </a:xfrm>
            </p:grpSpPr>
            <p:sp>
              <p:nvSpPr>
                <p:cNvPr id="33" name="Freeform 6"/>
                <p:cNvSpPr>
                  <a:spLocks/>
                </p:cNvSpPr>
                <p:nvPr/>
              </p:nvSpPr>
              <p:spPr bwMode="auto">
                <a:xfrm>
                  <a:off x="3651" y="1523"/>
                  <a:ext cx="1952" cy="525"/>
                </a:xfrm>
                <a:custGeom>
                  <a:avLst/>
                  <a:gdLst>
                    <a:gd name="T0" fmla="*/ 0 w 1952"/>
                    <a:gd name="T1" fmla="*/ 0 h 525"/>
                    <a:gd name="T2" fmla="*/ 240 w 1952"/>
                    <a:gd name="T3" fmla="*/ 80 h 525"/>
                    <a:gd name="T4" fmla="*/ 498 w 1952"/>
                    <a:gd name="T5" fmla="*/ 265 h 525"/>
                    <a:gd name="T6" fmla="*/ 642 w 1952"/>
                    <a:gd name="T7" fmla="*/ 409 h 525"/>
                    <a:gd name="T8" fmla="*/ 774 w 1952"/>
                    <a:gd name="T9" fmla="*/ 517 h 525"/>
                    <a:gd name="T10" fmla="*/ 1098 w 1952"/>
                    <a:gd name="T11" fmla="*/ 457 h 525"/>
                    <a:gd name="T12" fmla="*/ 1560 w 1952"/>
                    <a:gd name="T13" fmla="*/ 313 h 525"/>
                    <a:gd name="T14" fmla="*/ 1802 w 1952"/>
                    <a:gd name="T15" fmla="*/ 279 h 525"/>
                    <a:gd name="T16" fmla="*/ 1952 w 1952"/>
                    <a:gd name="T17" fmla="*/ 279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952" h="525">
                      <a:moveTo>
                        <a:pt x="0" y="0"/>
                      </a:moveTo>
                      <a:cubicBezTo>
                        <a:pt x="40" y="13"/>
                        <a:pt x="157" y="36"/>
                        <a:pt x="240" y="80"/>
                      </a:cubicBezTo>
                      <a:cubicBezTo>
                        <a:pt x="323" y="124"/>
                        <a:pt x="431" y="210"/>
                        <a:pt x="498" y="265"/>
                      </a:cubicBezTo>
                      <a:cubicBezTo>
                        <a:pt x="565" y="320"/>
                        <a:pt x="596" y="367"/>
                        <a:pt x="642" y="409"/>
                      </a:cubicBezTo>
                      <a:cubicBezTo>
                        <a:pt x="688" y="451"/>
                        <a:pt x="698" y="509"/>
                        <a:pt x="774" y="517"/>
                      </a:cubicBezTo>
                      <a:cubicBezTo>
                        <a:pt x="850" y="525"/>
                        <a:pt x="967" y="491"/>
                        <a:pt x="1098" y="457"/>
                      </a:cubicBezTo>
                      <a:cubicBezTo>
                        <a:pt x="1229" y="423"/>
                        <a:pt x="1443" y="343"/>
                        <a:pt x="1560" y="313"/>
                      </a:cubicBezTo>
                      <a:cubicBezTo>
                        <a:pt x="1677" y="283"/>
                        <a:pt x="1737" y="285"/>
                        <a:pt x="1802" y="279"/>
                      </a:cubicBezTo>
                      <a:cubicBezTo>
                        <a:pt x="1867" y="273"/>
                        <a:pt x="1921" y="279"/>
                        <a:pt x="1952" y="279"/>
                      </a:cubicBezTo>
                    </a:path>
                  </a:pathLst>
                </a:custGeom>
                <a:noFill/>
                <a:ln w="28575" cmpd="sng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4" name="Group 7"/>
                <p:cNvGrpSpPr>
                  <a:grpSpLocks/>
                </p:cNvGrpSpPr>
                <p:nvPr/>
              </p:nvGrpSpPr>
              <p:grpSpPr bwMode="auto">
                <a:xfrm>
                  <a:off x="3661" y="1976"/>
                  <a:ext cx="741" cy="288"/>
                  <a:chOff x="3567" y="3323"/>
                  <a:chExt cx="741" cy="288"/>
                </a:xfrm>
              </p:grpSpPr>
              <p:sp>
                <p:nvSpPr>
                  <p:cNvPr id="52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31" y="3323"/>
                    <a:ext cx="547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b="1"/>
                      <a:t>p*/p</a:t>
                    </a:r>
                    <a:r>
                      <a:rPr lang="en-US" altLang="en-US" b="1" baseline="-25000"/>
                      <a:t>o</a:t>
                    </a:r>
                  </a:p>
                </p:txBody>
              </p:sp>
              <p:sp>
                <p:nvSpPr>
                  <p:cNvPr id="53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567" y="3391"/>
                    <a:ext cx="741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5" name="Group 10"/>
                <p:cNvGrpSpPr>
                  <a:grpSpLocks/>
                </p:cNvGrpSpPr>
                <p:nvPr/>
              </p:nvGrpSpPr>
              <p:grpSpPr bwMode="auto">
                <a:xfrm>
                  <a:off x="3221" y="1161"/>
                  <a:ext cx="2740" cy="1959"/>
                  <a:chOff x="3362" y="2523"/>
                  <a:chExt cx="2740" cy="1959"/>
                </a:xfrm>
              </p:grpSpPr>
              <p:grpSp>
                <p:nvGrpSpPr>
                  <p:cNvPr id="43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3362" y="2523"/>
                    <a:ext cx="2740" cy="1875"/>
                    <a:chOff x="3362" y="2523"/>
                    <a:chExt cx="2740" cy="1875"/>
                  </a:xfrm>
                </p:grpSpPr>
                <p:grpSp>
                  <p:nvGrpSpPr>
                    <p:cNvPr id="45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8" y="2665"/>
                      <a:ext cx="1969" cy="1487"/>
                      <a:chOff x="3798" y="2679"/>
                      <a:chExt cx="1969" cy="1715"/>
                    </a:xfrm>
                  </p:grpSpPr>
                  <p:sp>
                    <p:nvSpPr>
                      <p:cNvPr id="50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798" y="2679"/>
                        <a:ext cx="0" cy="1715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" name="Line 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798" y="4394"/>
                        <a:ext cx="1969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6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820" y="4110"/>
                      <a:ext cx="282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b="1"/>
                        <a:t>x</a:t>
                      </a:r>
                    </a:p>
                  </p:txBody>
                </p:sp>
                <p:sp>
                  <p:nvSpPr>
                    <p:cNvPr id="47" name="Text 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62" y="2523"/>
                      <a:ext cx="457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b="1"/>
                        <a:t>p/p</a:t>
                      </a:r>
                      <a:r>
                        <a:rPr lang="en-US" altLang="en-US" b="1" baseline="-25000"/>
                        <a:t>o</a:t>
                      </a:r>
                    </a:p>
                  </p:txBody>
                </p:sp>
                <p:sp>
                  <p:nvSpPr>
                    <p:cNvPr id="48" name="Line 1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704" y="2893"/>
                      <a:ext cx="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9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30" y="2751"/>
                      <a:ext cx="241" cy="26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2200"/>
                        <a:t>1</a:t>
                      </a:r>
                    </a:p>
                  </p:txBody>
                </p:sp>
              </p:grpSp>
              <p:sp>
                <p:nvSpPr>
                  <p:cNvPr id="44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6" y="4213"/>
                    <a:ext cx="241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endParaRPr lang="en-US" altLang="en-US" sz="2200"/>
                  </a:p>
                </p:txBody>
              </p:sp>
            </p:grpSp>
            <p:sp>
              <p:nvSpPr>
                <p:cNvPr id="36" name="Line 20"/>
                <p:cNvSpPr>
                  <a:spLocks noChangeShapeType="1"/>
                </p:cNvSpPr>
                <p:nvPr/>
              </p:nvSpPr>
              <p:spPr bwMode="auto">
                <a:xfrm>
                  <a:off x="4419" y="1320"/>
                  <a:ext cx="0" cy="14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Freeform 21"/>
                <p:cNvSpPr>
                  <a:spLocks/>
                </p:cNvSpPr>
                <p:nvPr/>
              </p:nvSpPr>
              <p:spPr bwMode="auto">
                <a:xfrm>
                  <a:off x="4407" y="2046"/>
                  <a:ext cx="1196" cy="556"/>
                </a:xfrm>
                <a:custGeom>
                  <a:avLst/>
                  <a:gdLst>
                    <a:gd name="T0" fmla="*/ 0 w 1196"/>
                    <a:gd name="T1" fmla="*/ 0 h 556"/>
                    <a:gd name="T2" fmla="*/ 180 w 1196"/>
                    <a:gd name="T3" fmla="*/ 180 h 556"/>
                    <a:gd name="T4" fmla="*/ 468 w 1196"/>
                    <a:gd name="T5" fmla="*/ 360 h 556"/>
                    <a:gd name="T6" fmla="*/ 852 w 1196"/>
                    <a:gd name="T7" fmla="*/ 504 h 556"/>
                    <a:gd name="T8" fmla="*/ 1046 w 1196"/>
                    <a:gd name="T9" fmla="*/ 549 h 556"/>
                    <a:gd name="T10" fmla="*/ 1196 w 1196"/>
                    <a:gd name="T11" fmla="*/ 549 h 5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96" h="556">
                      <a:moveTo>
                        <a:pt x="0" y="0"/>
                      </a:moveTo>
                      <a:cubicBezTo>
                        <a:pt x="51" y="60"/>
                        <a:pt x="102" y="120"/>
                        <a:pt x="180" y="180"/>
                      </a:cubicBezTo>
                      <a:cubicBezTo>
                        <a:pt x="258" y="240"/>
                        <a:pt x="356" y="306"/>
                        <a:pt x="468" y="360"/>
                      </a:cubicBezTo>
                      <a:cubicBezTo>
                        <a:pt x="580" y="414"/>
                        <a:pt x="756" y="473"/>
                        <a:pt x="852" y="504"/>
                      </a:cubicBezTo>
                      <a:cubicBezTo>
                        <a:pt x="948" y="535"/>
                        <a:pt x="989" y="542"/>
                        <a:pt x="1046" y="549"/>
                      </a:cubicBezTo>
                      <a:cubicBezTo>
                        <a:pt x="1103" y="556"/>
                        <a:pt x="1165" y="549"/>
                        <a:pt x="1196" y="549"/>
                      </a:cubicBezTo>
                    </a:path>
                  </a:pathLst>
                </a:custGeom>
                <a:noFill/>
                <a:ln w="28575" cmpd="sng">
                  <a:solidFill>
                    <a:srgbClr val="A8AB3D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Rectangle 22"/>
                <p:cNvSpPr>
                  <a:spLocks noChangeArrowheads="1"/>
                </p:cNvSpPr>
                <p:nvPr/>
              </p:nvSpPr>
              <p:spPr bwMode="auto">
                <a:xfrm>
                  <a:off x="4967" y="1511"/>
                  <a:ext cx="11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en-US" sz="2000" b="1">
                    <a:solidFill>
                      <a:srgbClr val="003399"/>
                    </a:solidFill>
                    <a:sym typeface="Symbol" pitchFamily="18" charset="2"/>
                  </a:endParaRPr>
                </a:p>
              </p:txBody>
            </p:sp>
            <p:sp>
              <p:nvSpPr>
                <p:cNvPr id="39" name="Rectangle 23"/>
                <p:cNvSpPr>
                  <a:spLocks noChangeArrowheads="1"/>
                </p:cNvSpPr>
                <p:nvPr/>
              </p:nvSpPr>
              <p:spPr bwMode="auto">
                <a:xfrm>
                  <a:off x="4982" y="2550"/>
                  <a:ext cx="11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en-US" sz="2000" b="1">
                    <a:solidFill>
                      <a:srgbClr val="A8AB3D"/>
                    </a:solidFill>
                    <a:sym typeface="Symbol" pitchFamily="18" charset="2"/>
                  </a:endParaRPr>
                </a:p>
              </p:txBody>
            </p:sp>
            <p:sp>
              <p:nvSpPr>
                <p:cNvPr id="40" name="Line 24"/>
                <p:cNvSpPr>
                  <a:spLocks noChangeShapeType="1"/>
                </p:cNvSpPr>
                <p:nvPr/>
              </p:nvSpPr>
              <p:spPr bwMode="auto">
                <a:xfrm>
                  <a:off x="5452" y="1327"/>
                  <a:ext cx="0" cy="146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665" y="1675"/>
                  <a:ext cx="219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 b="1">
                      <a:solidFill>
                        <a:srgbClr val="003399"/>
                      </a:solidFill>
                    </a:rPr>
                    <a:t>p</a:t>
                  </a:r>
                  <a:r>
                    <a:rPr lang="en-US" altLang="en-US" sz="2000" b="1" baseline="-25000">
                      <a:solidFill>
                        <a:srgbClr val="003399"/>
                      </a:solidFill>
                    </a:rPr>
                    <a:t>b1</a:t>
                  </a:r>
                </a:p>
              </p:txBody>
            </p:sp>
            <p:sp>
              <p:nvSpPr>
                <p:cNvPr id="42" name="Rectangle 26"/>
                <p:cNvSpPr>
                  <a:spLocks noChangeArrowheads="1"/>
                </p:cNvSpPr>
                <p:nvPr/>
              </p:nvSpPr>
              <p:spPr bwMode="auto">
                <a:xfrm>
                  <a:off x="5610" y="2457"/>
                  <a:ext cx="315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A8AB3D"/>
                      </a:solidFill>
                    </a:rPr>
                    <a:t>p</a:t>
                  </a:r>
                  <a:r>
                    <a:rPr lang="en-US" altLang="en-US" sz="2000" b="1" baseline="-25000">
                      <a:solidFill>
                        <a:srgbClr val="A8AB3D"/>
                      </a:solidFill>
                    </a:rPr>
                    <a:t>b4</a:t>
                  </a:r>
                </a:p>
              </p:txBody>
            </p:sp>
          </p:grpSp>
          <p:sp>
            <p:nvSpPr>
              <p:cNvPr id="31" name="Text Box 27"/>
              <p:cNvSpPr txBox="1">
                <a:spLocks noChangeArrowheads="1"/>
              </p:cNvSpPr>
              <p:nvPr/>
            </p:nvSpPr>
            <p:spPr bwMode="auto">
              <a:xfrm>
                <a:off x="4401" y="1099"/>
                <a:ext cx="50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throat</a:t>
                </a:r>
                <a:endParaRPr lang="en-US" altLang="en-US" sz="2000" baseline="-25000"/>
              </a:p>
            </p:txBody>
          </p:sp>
          <p:sp>
            <p:nvSpPr>
              <p:cNvPr id="32" name="Text Box 28"/>
              <p:cNvSpPr txBox="1">
                <a:spLocks noChangeArrowheads="1"/>
              </p:cNvSpPr>
              <p:nvPr/>
            </p:nvSpPr>
            <p:spPr bwMode="auto">
              <a:xfrm>
                <a:off x="5440" y="1106"/>
                <a:ext cx="39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exit</a:t>
                </a:r>
                <a:endParaRPr lang="en-US" altLang="en-US" sz="2000" baseline="-25000"/>
              </a:p>
            </p:txBody>
          </p:sp>
        </p:grpSp>
        <p:sp>
          <p:nvSpPr>
            <p:cNvPr id="8" name="Freeform 31"/>
            <p:cNvSpPr>
              <a:spLocks/>
            </p:cNvSpPr>
            <p:nvPr/>
          </p:nvSpPr>
          <p:spPr bwMode="auto">
            <a:xfrm>
              <a:off x="4765" y="1819"/>
              <a:ext cx="838" cy="376"/>
            </a:xfrm>
            <a:custGeom>
              <a:avLst/>
              <a:gdLst>
                <a:gd name="T0" fmla="*/ 15 w 838"/>
                <a:gd name="T1" fmla="*/ 376 h 376"/>
                <a:gd name="T2" fmla="*/ 15 w 838"/>
                <a:gd name="T3" fmla="*/ 331 h 376"/>
                <a:gd name="T4" fmla="*/ 15 w 838"/>
                <a:gd name="T5" fmla="*/ 286 h 376"/>
                <a:gd name="T6" fmla="*/ 30 w 838"/>
                <a:gd name="T7" fmla="*/ 226 h 376"/>
                <a:gd name="T8" fmla="*/ 194 w 838"/>
                <a:gd name="T9" fmla="*/ 122 h 376"/>
                <a:gd name="T10" fmla="*/ 344 w 838"/>
                <a:gd name="T11" fmla="*/ 62 h 376"/>
                <a:gd name="T12" fmla="*/ 539 w 838"/>
                <a:gd name="T13" fmla="*/ 17 h 376"/>
                <a:gd name="T14" fmla="*/ 688 w 838"/>
                <a:gd name="T15" fmla="*/ 2 h 376"/>
                <a:gd name="T16" fmla="*/ 838 w 838"/>
                <a:gd name="T17" fmla="*/ 2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8" h="376">
                  <a:moveTo>
                    <a:pt x="15" y="376"/>
                  </a:moveTo>
                  <a:cubicBezTo>
                    <a:pt x="15" y="369"/>
                    <a:pt x="15" y="346"/>
                    <a:pt x="15" y="331"/>
                  </a:cubicBezTo>
                  <a:cubicBezTo>
                    <a:pt x="15" y="316"/>
                    <a:pt x="13" y="303"/>
                    <a:pt x="15" y="286"/>
                  </a:cubicBezTo>
                  <a:cubicBezTo>
                    <a:pt x="17" y="269"/>
                    <a:pt x="0" y="253"/>
                    <a:pt x="30" y="226"/>
                  </a:cubicBezTo>
                  <a:cubicBezTo>
                    <a:pt x="60" y="199"/>
                    <a:pt x="142" y="149"/>
                    <a:pt x="194" y="122"/>
                  </a:cubicBezTo>
                  <a:cubicBezTo>
                    <a:pt x="246" y="95"/>
                    <a:pt x="287" y="79"/>
                    <a:pt x="344" y="62"/>
                  </a:cubicBezTo>
                  <a:cubicBezTo>
                    <a:pt x="401" y="45"/>
                    <a:pt x="482" y="27"/>
                    <a:pt x="539" y="17"/>
                  </a:cubicBezTo>
                  <a:cubicBezTo>
                    <a:pt x="596" y="7"/>
                    <a:pt x="638" y="4"/>
                    <a:pt x="688" y="2"/>
                  </a:cubicBezTo>
                  <a:cubicBezTo>
                    <a:pt x="738" y="0"/>
                    <a:pt x="807" y="2"/>
                    <a:pt x="838" y="2"/>
                  </a:cubicBezTo>
                </a:path>
              </a:pathLst>
            </a:custGeom>
            <a:noFill/>
            <a:ln w="28575" cmpd="sng">
              <a:solidFill>
                <a:srgbClr val="8C2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33"/>
            <p:cNvSpPr>
              <a:spLocks noChangeArrowheads="1"/>
            </p:cNvSpPr>
            <p:nvPr/>
          </p:nvSpPr>
          <p:spPr bwMode="auto">
            <a:xfrm>
              <a:off x="5601" y="1669"/>
              <a:ext cx="31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C2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8C2F00"/>
                  </a:solidFill>
                </a:rPr>
                <a:t>p</a:t>
              </a:r>
              <a:r>
                <a:rPr lang="en-US" altLang="en-US" sz="2000" b="1" baseline="-25000">
                  <a:solidFill>
                    <a:srgbClr val="8C2F00"/>
                  </a:solidFill>
                </a:rPr>
                <a:t>b2</a:t>
              </a:r>
            </a:p>
          </p:txBody>
        </p:sp>
        <p:sp>
          <p:nvSpPr>
            <p:cNvPr id="10" name="Freeform 37"/>
            <p:cNvSpPr>
              <a:spLocks/>
            </p:cNvSpPr>
            <p:nvPr/>
          </p:nvSpPr>
          <p:spPr bwMode="auto">
            <a:xfrm>
              <a:off x="4798" y="3246"/>
              <a:ext cx="666" cy="644"/>
            </a:xfrm>
            <a:custGeom>
              <a:avLst/>
              <a:gdLst>
                <a:gd name="T0" fmla="*/ 5 w 666"/>
                <a:gd name="T1" fmla="*/ 0 h 644"/>
                <a:gd name="T2" fmla="*/ 5 w 666"/>
                <a:gd name="T3" fmla="*/ 110 h 644"/>
                <a:gd name="T4" fmla="*/ 5 w 666"/>
                <a:gd name="T5" fmla="*/ 250 h 644"/>
                <a:gd name="T6" fmla="*/ 5 w 666"/>
                <a:gd name="T7" fmla="*/ 430 h 644"/>
                <a:gd name="T8" fmla="*/ 35 w 666"/>
                <a:gd name="T9" fmla="*/ 475 h 644"/>
                <a:gd name="T10" fmla="*/ 114 w 666"/>
                <a:gd name="T11" fmla="*/ 521 h 644"/>
                <a:gd name="T12" fmla="*/ 276 w 666"/>
                <a:gd name="T13" fmla="*/ 581 h 644"/>
                <a:gd name="T14" fmla="*/ 466 w 666"/>
                <a:gd name="T15" fmla="*/ 621 h 644"/>
                <a:gd name="T16" fmla="*/ 626 w 666"/>
                <a:gd name="T17" fmla="*/ 641 h 644"/>
                <a:gd name="T18" fmla="*/ 666 w 666"/>
                <a:gd name="T19" fmla="*/ 641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6" h="644">
                  <a:moveTo>
                    <a:pt x="5" y="0"/>
                  </a:moveTo>
                  <a:cubicBezTo>
                    <a:pt x="5" y="34"/>
                    <a:pt x="5" y="68"/>
                    <a:pt x="5" y="110"/>
                  </a:cubicBezTo>
                  <a:cubicBezTo>
                    <a:pt x="5" y="152"/>
                    <a:pt x="5" y="197"/>
                    <a:pt x="5" y="250"/>
                  </a:cubicBezTo>
                  <a:cubicBezTo>
                    <a:pt x="5" y="303"/>
                    <a:pt x="0" y="393"/>
                    <a:pt x="5" y="430"/>
                  </a:cubicBezTo>
                  <a:cubicBezTo>
                    <a:pt x="10" y="467"/>
                    <a:pt x="17" y="460"/>
                    <a:pt x="35" y="475"/>
                  </a:cubicBezTo>
                  <a:cubicBezTo>
                    <a:pt x="53" y="490"/>
                    <a:pt x="74" y="503"/>
                    <a:pt x="114" y="521"/>
                  </a:cubicBezTo>
                  <a:cubicBezTo>
                    <a:pt x="154" y="539"/>
                    <a:pt x="217" y="564"/>
                    <a:pt x="276" y="581"/>
                  </a:cubicBezTo>
                  <a:cubicBezTo>
                    <a:pt x="335" y="598"/>
                    <a:pt x="408" y="611"/>
                    <a:pt x="466" y="621"/>
                  </a:cubicBezTo>
                  <a:cubicBezTo>
                    <a:pt x="524" y="631"/>
                    <a:pt x="593" y="638"/>
                    <a:pt x="626" y="641"/>
                  </a:cubicBezTo>
                  <a:cubicBezTo>
                    <a:pt x="659" y="644"/>
                    <a:pt x="658" y="641"/>
                    <a:pt x="666" y="641"/>
                  </a:cubicBezTo>
                </a:path>
              </a:pathLst>
            </a:custGeom>
            <a:noFill/>
            <a:ln w="28575" cmpd="sng">
              <a:solidFill>
                <a:srgbClr val="8C2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39"/>
            <p:cNvSpPr>
              <a:spLocks noChangeArrowheads="1"/>
            </p:cNvSpPr>
            <p:nvPr/>
          </p:nvSpPr>
          <p:spPr bwMode="auto">
            <a:xfrm>
              <a:off x="5471" y="3777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8C2F00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8C2F00"/>
                  </a:solidFill>
                </a:rPr>
                <a:t>e2</a:t>
              </a:r>
            </a:p>
          </p:txBody>
        </p:sp>
        <p:grpSp>
          <p:nvGrpSpPr>
            <p:cNvPr id="12" name="Group 42"/>
            <p:cNvGrpSpPr>
              <a:grpSpLocks/>
            </p:cNvGrpSpPr>
            <p:nvPr/>
          </p:nvGrpSpPr>
          <p:grpSpPr bwMode="auto">
            <a:xfrm>
              <a:off x="3317" y="2678"/>
              <a:ext cx="2650" cy="1875"/>
              <a:chOff x="3317" y="2678"/>
              <a:chExt cx="2650" cy="1875"/>
            </a:xfrm>
          </p:grpSpPr>
          <p:sp>
            <p:nvSpPr>
              <p:cNvPr id="18" name="Freeform 43"/>
              <p:cNvSpPr>
                <a:spLocks/>
              </p:cNvSpPr>
              <p:nvPr/>
            </p:nvSpPr>
            <p:spPr bwMode="auto">
              <a:xfrm>
                <a:off x="3662" y="3546"/>
                <a:ext cx="1796" cy="753"/>
              </a:xfrm>
              <a:custGeom>
                <a:avLst/>
                <a:gdLst>
                  <a:gd name="T0" fmla="*/ 0 w 1796"/>
                  <a:gd name="T1" fmla="*/ 753 h 753"/>
                  <a:gd name="T2" fmla="*/ 240 w 1796"/>
                  <a:gd name="T3" fmla="*/ 673 h 753"/>
                  <a:gd name="T4" fmla="*/ 498 w 1796"/>
                  <a:gd name="T5" fmla="*/ 488 h 753"/>
                  <a:gd name="T6" fmla="*/ 610 w 1796"/>
                  <a:gd name="T7" fmla="*/ 331 h 753"/>
                  <a:gd name="T8" fmla="*/ 671 w 1796"/>
                  <a:gd name="T9" fmla="*/ 201 h 753"/>
                  <a:gd name="T10" fmla="*/ 761 w 1796"/>
                  <a:gd name="T11" fmla="*/ 20 h 753"/>
                  <a:gd name="T12" fmla="*/ 851 w 1796"/>
                  <a:gd name="T13" fmla="*/ 80 h 753"/>
                  <a:gd name="T14" fmla="*/ 1098 w 1796"/>
                  <a:gd name="T15" fmla="*/ 296 h 753"/>
                  <a:gd name="T16" fmla="*/ 1482 w 1796"/>
                  <a:gd name="T17" fmla="*/ 456 h 753"/>
                  <a:gd name="T18" fmla="*/ 1796 w 1796"/>
                  <a:gd name="T19" fmla="*/ 486 h 7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96" h="753">
                    <a:moveTo>
                      <a:pt x="0" y="753"/>
                    </a:moveTo>
                    <a:cubicBezTo>
                      <a:pt x="40" y="740"/>
                      <a:pt x="157" y="717"/>
                      <a:pt x="240" y="673"/>
                    </a:cubicBezTo>
                    <a:cubicBezTo>
                      <a:pt x="323" y="629"/>
                      <a:pt x="436" y="545"/>
                      <a:pt x="498" y="488"/>
                    </a:cubicBezTo>
                    <a:cubicBezTo>
                      <a:pt x="560" y="431"/>
                      <a:pt x="581" y="379"/>
                      <a:pt x="610" y="331"/>
                    </a:cubicBezTo>
                    <a:cubicBezTo>
                      <a:pt x="639" y="283"/>
                      <a:pt x="646" y="253"/>
                      <a:pt x="671" y="201"/>
                    </a:cubicBezTo>
                    <a:cubicBezTo>
                      <a:pt x="696" y="149"/>
                      <a:pt x="731" y="40"/>
                      <a:pt x="761" y="20"/>
                    </a:cubicBezTo>
                    <a:cubicBezTo>
                      <a:pt x="791" y="0"/>
                      <a:pt x="795" y="34"/>
                      <a:pt x="851" y="80"/>
                    </a:cubicBezTo>
                    <a:cubicBezTo>
                      <a:pt x="907" y="126"/>
                      <a:pt x="993" y="233"/>
                      <a:pt x="1098" y="296"/>
                    </a:cubicBezTo>
                    <a:cubicBezTo>
                      <a:pt x="1203" y="359"/>
                      <a:pt x="1366" y="424"/>
                      <a:pt x="1482" y="456"/>
                    </a:cubicBezTo>
                    <a:cubicBezTo>
                      <a:pt x="1598" y="488"/>
                      <a:pt x="1731" y="480"/>
                      <a:pt x="1796" y="486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44"/>
              <p:cNvSpPr>
                <a:spLocks noChangeShapeType="1"/>
              </p:cNvSpPr>
              <p:nvPr/>
            </p:nvSpPr>
            <p:spPr bwMode="auto">
              <a:xfrm>
                <a:off x="3667" y="3561"/>
                <a:ext cx="18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" name="Group 45"/>
              <p:cNvGrpSpPr>
                <a:grpSpLocks/>
              </p:cNvGrpSpPr>
              <p:nvPr/>
            </p:nvGrpSpPr>
            <p:grpSpPr bwMode="auto">
              <a:xfrm>
                <a:off x="3663" y="2820"/>
                <a:ext cx="1969" cy="1487"/>
                <a:chOff x="3798" y="2679"/>
                <a:chExt cx="1969" cy="1715"/>
              </a:xfrm>
            </p:grpSpPr>
            <p:sp>
              <p:nvSpPr>
                <p:cNvPr id="28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3798" y="2679"/>
                  <a:ext cx="0" cy="171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Line 47"/>
                <p:cNvSpPr>
                  <a:spLocks noChangeShapeType="1"/>
                </p:cNvSpPr>
                <p:nvPr/>
              </p:nvSpPr>
              <p:spPr bwMode="auto">
                <a:xfrm>
                  <a:off x="3798" y="4394"/>
                  <a:ext cx="196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" name="Text Box 48"/>
              <p:cNvSpPr txBox="1">
                <a:spLocks noChangeArrowheads="1"/>
              </p:cNvSpPr>
              <p:nvPr/>
            </p:nvSpPr>
            <p:spPr bwMode="auto">
              <a:xfrm>
                <a:off x="5685" y="4265"/>
                <a:ext cx="28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sp>
            <p:nvSpPr>
              <p:cNvPr id="22" name="Text Box 49"/>
              <p:cNvSpPr txBox="1">
                <a:spLocks noChangeArrowheads="1"/>
              </p:cNvSpPr>
              <p:nvPr/>
            </p:nvSpPr>
            <p:spPr bwMode="auto">
              <a:xfrm>
                <a:off x="3317" y="2678"/>
                <a:ext cx="45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M</a:t>
                </a:r>
                <a:endParaRPr lang="en-US" altLang="en-US" b="1" baseline="-25000"/>
              </a:p>
            </p:txBody>
          </p:sp>
          <p:sp>
            <p:nvSpPr>
              <p:cNvPr id="23" name="Line 50"/>
              <p:cNvSpPr>
                <a:spLocks noChangeShapeType="1"/>
              </p:cNvSpPr>
              <p:nvPr/>
            </p:nvSpPr>
            <p:spPr bwMode="auto">
              <a:xfrm flipH="1">
                <a:off x="3569" y="3559"/>
                <a:ext cx="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51"/>
              <p:cNvSpPr txBox="1">
                <a:spLocks noChangeArrowheads="1"/>
              </p:cNvSpPr>
              <p:nvPr/>
            </p:nvSpPr>
            <p:spPr bwMode="auto">
              <a:xfrm>
                <a:off x="3395" y="3417"/>
                <a:ext cx="241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/>
                  <a:t>1</a:t>
                </a:r>
              </a:p>
            </p:txBody>
          </p:sp>
          <p:sp>
            <p:nvSpPr>
              <p:cNvPr id="25" name="Line 52"/>
              <p:cNvSpPr>
                <a:spLocks noChangeShapeType="1"/>
              </p:cNvSpPr>
              <p:nvPr/>
            </p:nvSpPr>
            <p:spPr bwMode="auto">
              <a:xfrm>
                <a:off x="4425" y="2837"/>
                <a:ext cx="0" cy="14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53"/>
              <p:cNvSpPr>
                <a:spLocks/>
              </p:cNvSpPr>
              <p:nvPr/>
            </p:nvSpPr>
            <p:spPr bwMode="auto">
              <a:xfrm>
                <a:off x="4423" y="3024"/>
                <a:ext cx="1041" cy="532"/>
              </a:xfrm>
              <a:custGeom>
                <a:avLst/>
                <a:gdLst>
                  <a:gd name="T0" fmla="*/ 0 w 1041"/>
                  <a:gd name="T1" fmla="*/ 532 h 532"/>
                  <a:gd name="T2" fmla="*/ 180 w 1041"/>
                  <a:gd name="T3" fmla="*/ 352 h 532"/>
                  <a:gd name="T4" fmla="*/ 468 w 1041"/>
                  <a:gd name="T5" fmla="*/ 172 h 532"/>
                  <a:gd name="T6" fmla="*/ 852 w 1041"/>
                  <a:gd name="T7" fmla="*/ 28 h 532"/>
                  <a:gd name="T8" fmla="*/ 1041 w 1041"/>
                  <a:gd name="T9" fmla="*/ 1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1" h="532">
                    <a:moveTo>
                      <a:pt x="0" y="532"/>
                    </a:moveTo>
                    <a:cubicBezTo>
                      <a:pt x="51" y="472"/>
                      <a:pt x="102" y="412"/>
                      <a:pt x="180" y="352"/>
                    </a:cubicBezTo>
                    <a:cubicBezTo>
                      <a:pt x="258" y="292"/>
                      <a:pt x="356" y="226"/>
                      <a:pt x="468" y="172"/>
                    </a:cubicBezTo>
                    <a:cubicBezTo>
                      <a:pt x="580" y="118"/>
                      <a:pt x="757" y="56"/>
                      <a:pt x="852" y="28"/>
                    </a:cubicBezTo>
                    <a:cubicBezTo>
                      <a:pt x="947" y="0"/>
                      <a:pt x="1002" y="7"/>
                      <a:pt x="1041" y="1"/>
                    </a:cubicBezTo>
                  </a:path>
                </a:pathLst>
              </a:custGeom>
              <a:noFill/>
              <a:ln w="28575" cmpd="sng">
                <a:solidFill>
                  <a:srgbClr val="A8AB3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54"/>
              <p:cNvSpPr>
                <a:spLocks noChangeShapeType="1"/>
              </p:cNvSpPr>
              <p:nvPr/>
            </p:nvSpPr>
            <p:spPr bwMode="auto">
              <a:xfrm>
                <a:off x="5458" y="2844"/>
                <a:ext cx="0" cy="146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" name="Rectangle 55"/>
            <p:cNvSpPr>
              <a:spLocks noChangeArrowheads="1"/>
            </p:cNvSpPr>
            <p:nvPr/>
          </p:nvSpPr>
          <p:spPr bwMode="auto">
            <a:xfrm>
              <a:off x="5471" y="3926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3399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003399"/>
                  </a:solidFill>
                </a:rPr>
                <a:t>e1</a:t>
              </a:r>
            </a:p>
          </p:txBody>
        </p:sp>
        <p:sp>
          <p:nvSpPr>
            <p:cNvPr id="14" name="Rectangle 56"/>
            <p:cNvSpPr>
              <a:spLocks noChangeArrowheads="1"/>
            </p:cNvSpPr>
            <p:nvPr/>
          </p:nvSpPr>
          <p:spPr bwMode="auto">
            <a:xfrm>
              <a:off x="5471" y="2905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A8AB3D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A8AB3D"/>
                  </a:solidFill>
                </a:rPr>
                <a:t>e4</a:t>
              </a:r>
            </a:p>
          </p:txBody>
        </p:sp>
        <p:grpSp>
          <p:nvGrpSpPr>
            <p:cNvPr id="15" name="Group 57"/>
            <p:cNvGrpSpPr>
              <a:grpSpLocks/>
            </p:cNvGrpSpPr>
            <p:nvPr/>
          </p:nvGrpSpPr>
          <p:grpSpPr bwMode="auto">
            <a:xfrm>
              <a:off x="4423" y="1898"/>
              <a:ext cx="370" cy="1663"/>
              <a:chOff x="4423" y="1898"/>
              <a:chExt cx="370" cy="1663"/>
            </a:xfrm>
          </p:grpSpPr>
          <p:sp>
            <p:nvSpPr>
              <p:cNvPr id="16" name="Freeform 58"/>
              <p:cNvSpPr>
                <a:spLocks/>
              </p:cNvSpPr>
              <p:nvPr/>
            </p:nvSpPr>
            <p:spPr bwMode="auto">
              <a:xfrm>
                <a:off x="4423" y="1898"/>
                <a:ext cx="350" cy="291"/>
              </a:xfrm>
              <a:custGeom>
                <a:avLst/>
                <a:gdLst>
                  <a:gd name="T0" fmla="*/ 0 w 350"/>
                  <a:gd name="T1" fmla="*/ 0 h 291"/>
                  <a:gd name="T2" fmla="*/ 70 w 350"/>
                  <a:gd name="T3" fmla="*/ 80 h 291"/>
                  <a:gd name="T4" fmla="*/ 150 w 350"/>
                  <a:gd name="T5" fmla="*/ 151 h 291"/>
                  <a:gd name="T6" fmla="*/ 260 w 350"/>
                  <a:gd name="T7" fmla="*/ 241 h 291"/>
                  <a:gd name="T8" fmla="*/ 350 w 350"/>
                  <a:gd name="T9" fmla="*/ 291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0" h="291">
                    <a:moveTo>
                      <a:pt x="0" y="0"/>
                    </a:moveTo>
                    <a:cubicBezTo>
                      <a:pt x="22" y="27"/>
                      <a:pt x="45" y="55"/>
                      <a:pt x="70" y="80"/>
                    </a:cubicBezTo>
                    <a:cubicBezTo>
                      <a:pt x="95" y="105"/>
                      <a:pt x="118" y="124"/>
                      <a:pt x="150" y="151"/>
                    </a:cubicBezTo>
                    <a:cubicBezTo>
                      <a:pt x="182" y="178"/>
                      <a:pt x="227" y="218"/>
                      <a:pt x="260" y="241"/>
                    </a:cubicBezTo>
                    <a:cubicBezTo>
                      <a:pt x="293" y="264"/>
                      <a:pt x="331" y="281"/>
                      <a:pt x="350" y="291"/>
                    </a:cubicBezTo>
                  </a:path>
                </a:pathLst>
              </a:custGeom>
              <a:noFill/>
              <a:ln w="38100" cap="flat" cmpd="sng">
                <a:solidFill>
                  <a:srgbClr val="8C2F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9"/>
              <p:cNvSpPr>
                <a:spLocks/>
              </p:cNvSpPr>
              <p:nvPr/>
            </p:nvSpPr>
            <p:spPr bwMode="auto">
              <a:xfrm>
                <a:off x="4423" y="3241"/>
                <a:ext cx="370" cy="320"/>
              </a:xfrm>
              <a:custGeom>
                <a:avLst/>
                <a:gdLst>
                  <a:gd name="T0" fmla="*/ 0 w 370"/>
                  <a:gd name="T1" fmla="*/ 320 h 320"/>
                  <a:gd name="T2" fmla="*/ 50 w 370"/>
                  <a:gd name="T3" fmla="*/ 250 h 320"/>
                  <a:gd name="T4" fmla="*/ 120 w 370"/>
                  <a:gd name="T5" fmla="*/ 180 h 320"/>
                  <a:gd name="T6" fmla="*/ 210 w 370"/>
                  <a:gd name="T7" fmla="*/ 110 h 320"/>
                  <a:gd name="T8" fmla="*/ 290 w 370"/>
                  <a:gd name="T9" fmla="*/ 50 h 320"/>
                  <a:gd name="T10" fmla="*/ 370 w 370"/>
                  <a:gd name="T11" fmla="*/ 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0" h="320">
                    <a:moveTo>
                      <a:pt x="0" y="320"/>
                    </a:moveTo>
                    <a:cubicBezTo>
                      <a:pt x="8" y="308"/>
                      <a:pt x="30" y="273"/>
                      <a:pt x="50" y="250"/>
                    </a:cubicBezTo>
                    <a:cubicBezTo>
                      <a:pt x="70" y="227"/>
                      <a:pt x="93" y="203"/>
                      <a:pt x="120" y="180"/>
                    </a:cubicBezTo>
                    <a:cubicBezTo>
                      <a:pt x="147" y="157"/>
                      <a:pt x="182" y="132"/>
                      <a:pt x="210" y="110"/>
                    </a:cubicBezTo>
                    <a:cubicBezTo>
                      <a:pt x="238" y="88"/>
                      <a:pt x="263" y="68"/>
                      <a:pt x="290" y="50"/>
                    </a:cubicBezTo>
                    <a:cubicBezTo>
                      <a:pt x="317" y="32"/>
                      <a:pt x="353" y="10"/>
                      <a:pt x="370" y="0"/>
                    </a:cubicBezTo>
                  </a:path>
                </a:pathLst>
              </a:custGeom>
              <a:noFill/>
              <a:ln w="38100" cap="flat" cmpd="sng">
                <a:solidFill>
                  <a:srgbClr val="8C2F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4" name="Group 71"/>
          <p:cNvGrpSpPr>
            <a:grpSpLocks/>
          </p:cNvGrpSpPr>
          <p:nvPr/>
        </p:nvGrpSpPr>
        <p:grpSpPr bwMode="auto">
          <a:xfrm>
            <a:off x="7002462" y="2544763"/>
            <a:ext cx="1785938" cy="2943225"/>
            <a:chOff x="4800" y="2027"/>
            <a:chExt cx="1125" cy="1854"/>
          </a:xfrm>
        </p:grpSpPr>
        <p:sp>
          <p:nvSpPr>
            <p:cNvPr id="55" name="Freeform 64"/>
            <p:cNvSpPr>
              <a:spLocks/>
            </p:cNvSpPr>
            <p:nvPr/>
          </p:nvSpPr>
          <p:spPr bwMode="auto">
            <a:xfrm>
              <a:off x="5453" y="2145"/>
              <a:ext cx="150" cy="289"/>
            </a:xfrm>
            <a:custGeom>
              <a:avLst/>
              <a:gdLst>
                <a:gd name="T0" fmla="*/ 0 w 150"/>
                <a:gd name="T1" fmla="*/ 289 h 289"/>
                <a:gd name="T2" fmla="*/ 0 w 150"/>
                <a:gd name="T3" fmla="*/ 5 h 289"/>
                <a:gd name="T4" fmla="*/ 150 w 150"/>
                <a:gd name="T5" fmla="*/ 5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89">
                  <a:moveTo>
                    <a:pt x="0" y="289"/>
                  </a:moveTo>
                  <a:lnTo>
                    <a:pt x="0" y="5"/>
                  </a:lnTo>
                  <a:cubicBezTo>
                    <a:pt x="50" y="0"/>
                    <a:pt x="119" y="5"/>
                    <a:pt x="150" y="5"/>
                  </a:cubicBezTo>
                </a:path>
              </a:pathLst>
            </a:custGeom>
            <a:noFill/>
            <a:ln w="28575" cmpd="sng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Rectangle 65"/>
            <p:cNvSpPr>
              <a:spLocks noChangeArrowheads="1"/>
            </p:cNvSpPr>
            <p:nvPr/>
          </p:nvSpPr>
          <p:spPr bwMode="auto">
            <a:xfrm>
              <a:off x="5610" y="2027"/>
              <a:ext cx="31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8080"/>
                  </a:solidFill>
                </a:rPr>
                <a:t>p</a:t>
              </a:r>
              <a:r>
                <a:rPr lang="en-US" altLang="en-US" sz="2000" b="1" baseline="-25000">
                  <a:solidFill>
                    <a:srgbClr val="008080"/>
                  </a:solidFill>
                </a:rPr>
                <a:t>b3</a:t>
              </a:r>
            </a:p>
          </p:txBody>
        </p:sp>
        <p:sp>
          <p:nvSpPr>
            <p:cNvPr id="57" name="Freeform 66"/>
            <p:cNvSpPr>
              <a:spLocks/>
            </p:cNvSpPr>
            <p:nvPr/>
          </p:nvSpPr>
          <p:spPr bwMode="auto">
            <a:xfrm>
              <a:off x="5455" y="3040"/>
              <a:ext cx="40" cy="752"/>
            </a:xfrm>
            <a:custGeom>
              <a:avLst/>
              <a:gdLst>
                <a:gd name="T0" fmla="*/ 0 w 41"/>
                <a:gd name="T1" fmla="*/ 0 h 762"/>
                <a:gd name="T2" fmla="*/ 0 w 41"/>
                <a:gd name="T3" fmla="*/ 762 h 762"/>
                <a:gd name="T4" fmla="*/ 41 w 41"/>
                <a:gd name="T5" fmla="*/ 762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762">
                  <a:moveTo>
                    <a:pt x="0" y="0"/>
                  </a:moveTo>
                  <a:lnTo>
                    <a:pt x="0" y="762"/>
                  </a:lnTo>
                  <a:lnTo>
                    <a:pt x="41" y="762"/>
                  </a:lnTo>
                </a:path>
              </a:pathLst>
            </a:custGeom>
            <a:noFill/>
            <a:ln w="28575" cmpd="sng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Rectangle 67"/>
            <p:cNvSpPr>
              <a:spLocks noChangeArrowheads="1"/>
            </p:cNvSpPr>
            <p:nvPr/>
          </p:nvSpPr>
          <p:spPr bwMode="auto">
            <a:xfrm>
              <a:off x="5471" y="3631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8080"/>
                  </a:solidFill>
                </a:rPr>
                <a:t>M</a:t>
              </a:r>
              <a:r>
                <a:rPr lang="en-US" altLang="en-US" sz="2000" b="1" baseline="-25000">
                  <a:solidFill>
                    <a:srgbClr val="008080"/>
                  </a:solidFill>
                </a:rPr>
                <a:t>e3</a:t>
              </a:r>
            </a:p>
          </p:txBody>
        </p:sp>
        <p:sp>
          <p:nvSpPr>
            <p:cNvPr id="59" name="Freeform 69"/>
            <p:cNvSpPr>
              <a:spLocks/>
            </p:cNvSpPr>
            <p:nvPr/>
          </p:nvSpPr>
          <p:spPr bwMode="auto">
            <a:xfrm>
              <a:off x="4800" y="2208"/>
              <a:ext cx="656" cy="216"/>
            </a:xfrm>
            <a:custGeom>
              <a:avLst/>
              <a:gdLst>
                <a:gd name="T0" fmla="*/ 0 w 656"/>
                <a:gd name="T1" fmla="*/ 0 h 216"/>
                <a:gd name="T2" fmla="*/ 120 w 656"/>
                <a:gd name="T3" fmla="*/ 56 h 216"/>
                <a:gd name="T4" fmla="*/ 328 w 656"/>
                <a:gd name="T5" fmla="*/ 144 h 216"/>
                <a:gd name="T6" fmla="*/ 488 w 656"/>
                <a:gd name="T7" fmla="*/ 192 h 216"/>
                <a:gd name="T8" fmla="*/ 656 w 656"/>
                <a:gd name="T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6" h="216">
                  <a:moveTo>
                    <a:pt x="0" y="0"/>
                  </a:moveTo>
                  <a:cubicBezTo>
                    <a:pt x="20" y="9"/>
                    <a:pt x="65" y="32"/>
                    <a:pt x="120" y="56"/>
                  </a:cubicBezTo>
                  <a:cubicBezTo>
                    <a:pt x="175" y="80"/>
                    <a:pt x="267" y="121"/>
                    <a:pt x="328" y="144"/>
                  </a:cubicBezTo>
                  <a:cubicBezTo>
                    <a:pt x="389" y="167"/>
                    <a:pt x="433" y="180"/>
                    <a:pt x="488" y="192"/>
                  </a:cubicBezTo>
                  <a:cubicBezTo>
                    <a:pt x="543" y="204"/>
                    <a:pt x="599" y="210"/>
                    <a:pt x="656" y="216"/>
                  </a:cubicBezTo>
                </a:path>
              </a:pathLst>
            </a:custGeom>
            <a:noFill/>
            <a:ln w="38100" cap="flat" cmpd="sng">
              <a:solidFill>
                <a:srgbClr val="00808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4800" y="3024"/>
              <a:ext cx="656" cy="216"/>
            </a:xfrm>
            <a:custGeom>
              <a:avLst/>
              <a:gdLst>
                <a:gd name="T0" fmla="*/ 0 w 656"/>
                <a:gd name="T1" fmla="*/ 216 h 216"/>
                <a:gd name="T2" fmla="*/ 88 w 656"/>
                <a:gd name="T3" fmla="*/ 168 h 216"/>
                <a:gd name="T4" fmla="*/ 248 w 656"/>
                <a:gd name="T5" fmla="*/ 96 h 216"/>
                <a:gd name="T6" fmla="*/ 440 w 656"/>
                <a:gd name="T7" fmla="*/ 32 h 216"/>
                <a:gd name="T8" fmla="*/ 528 w 656"/>
                <a:gd name="T9" fmla="*/ 8 h 216"/>
                <a:gd name="T10" fmla="*/ 656 w 656"/>
                <a:gd name="T11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6" h="216">
                  <a:moveTo>
                    <a:pt x="0" y="216"/>
                  </a:moveTo>
                  <a:cubicBezTo>
                    <a:pt x="23" y="202"/>
                    <a:pt x="47" y="188"/>
                    <a:pt x="88" y="168"/>
                  </a:cubicBezTo>
                  <a:cubicBezTo>
                    <a:pt x="129" y="148"/>
                    <a:pt x="189" y="119"/>
                    <a:pt x="248" y="96"/>
                  </a:cubicBezTo>
                  <a:cubicBezTo>
                    <a:pt x="307" y="73"/>
                    <a:pt x="393" y="47"/>
                    <a:pt x="440" y="32"/>
                  </a:cubicBezTo>
                  <a:cubicBezTo>
                    <a:pt x="487" y="17"/>
                    <a:pt x="492" y="13"/>
                    <a:pt x="528" y="8"/>
                  </a:cubicBezTo>
                  <a:cubicBezTo>
                    <a:pt x="564" y="3"/>
                    <a:pt x="610" y="1"/>
                    <a:pt x="656" y="0"/>
                  </a:cubicBezTo>
                </a:path>
              </a:pathLst>
            </a:custGeom>
            <a:noFill/>
            <a:ln w="38100" cap="flat" cmpd="sng">
              <a:solidFill>
                <a:srgbClr val="00808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779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441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Given: CD nozzle designed to produce M</a:t>
            </a:r>
            <a:r>
              <a:rPr lang="en-US" baseline="-25000" dirty="0" smtClean="0"/>
              <a:t>e</a:t>
            </a:r>
            <a:r>
              <a:rPr lang="en-US" dirty="0" smtClean="0"/>
              <a:t>=3 for isentropic flow</a:t>
            </a:r>
          </a:p>
          <a:p>
            <a:r>
              <a:rPr lang="en-US" dirty="0" smtClean="0"/>
              <a:t>Find: what range of back pressure,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 will produce shock in nozzle (throat </a:t>
            </a:r>
            <a:r>
              <a:rPr lang="en-US" dirty="0" smtClean="0">
                <a:sym typeface="Wingdings" panose="05000000000000000000" pitchFamily="2" charset="2"/>
              </a:rPr>
              <a:t> exit)?</a:t>
            </a:r>
          </a:p>
          <a:p>
            <a:r>
              <a:rPr lang="en-US" dirty="0" smtClean="0"/>
              <a:t>Assume: TPG/CPG with </a:t>
            </a:r>
            <a:r>
              <a:rPr lang="en-US" dirty="0" smtClean="0">
                <a:latin typeface="Symbol" panose="05050102010706020507" pitchFamily="18" charset="2"/>
              </a:rPr>
              <a:t>g</a:t>
            </a:r>
            <a:r>
              <a:rPr lang="en-US" dirty="0" smtClean="0"/>
              <a:t>=1.4</a:t>
            </a:r>
          </a:p>
          <a:p>
            <a:r>
              <a:rPr lang="en-US" dirty="0" smtClean="0"/>
              <a:t>Analysis: exit pressure,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e</a:t>
            </a:r>
            <a:r>
              <a:rPr lang="en-US" dirty="0" smtClean="0"/>
              <a:t>, will have to match back pressure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7" name="Group 1160"/>
          <p:cNvGrpSpPr>
            <a:grpSpLocks/>
          </p:cNvGrpSpPr>
          <p:nvPr/>
        </p:nvGrpSpPr>
        <p:grpSpPr bwMode="auto">
          <a:xfrm>
            <a:off x="4483895" y="609600"/>
            <a:ext cx="4298950" cy="2114550"/>
            <a:chOff x="3448" y="787"/>
            <a:chExt cx="2708" cy="1332"/>
          </a:xfrm>
        </p:grpSpPr>
        <p:sp>
          <p:nvSpPr>
            <p:cNvPr id="8" name="Text Box 1063"/>
            <p:cNvSpPr txBox="1">
              <a:spLocks noChangeArrowheads="1"/>
            </p:cNvSpPr>
            <p:nvPr/>
          </p:nvSpPr>
          <p:spPr bwMode="auto">
            <a:xfrm>
              <a:off x="5877" y="1399"/>
              <a:ext cx="279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 b="1"/>
                <a:t>p</a:t>
              </a:r>
              <a:r>
                <a:rPr lang="en-US" altLang="en-US" sz="2200" baseline="-25000"/>
                <a:t>b</a:t>
              </a:r>
            </a:p>
          </p:txBody>
        </p:sp>
        <p:grpSp>
          <p:nvGrpSpPr>
            <p:cNvPr id="9" name="Group 1159"/>
            <p:cNvGrpSpPr>
              <a:grpSpLocks/>
            </p:cNvGrpSpPr>
            <p:nvPr/>
          </p:nvGrpSpPr>
          <p:grpSpPr bwMode="auto">
            <a:xfrm>
              <a:off x="3448" y="787"/>
              <a:ext cx="2357" cy="1332"/>
              <a:chOff x="3448" y="787"/>
              <a:chExt cx="2357" cy="1332"/>
            </a:xfrm>
          </p:grpSpPr>
          <p:sp>
            <p:nvSpPr>
              <p:cNvPr id="10" name="Text Box 1064"/>
              <p:cNvSpPr txBox="1">
                <a:spLocks noChangeArrowheads="1"/>
              </p:cNvSpPr>
              <p:nvPr/>
            </p:nvSpPr>
            <p:spPr bwMode="auto">
              <a:xfrm>
                <a:off x="5495" y="1387"/>
                <a:ext cx="310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 dirty="0" err="1"/>
                  <a:t>p</a:t>
                </a:r>
                <a:r>
                  <a:rPr lang="en-US" altLang="en-US" sz="2200" b="1" baseline="-25000" dirty="0" err="1"/>
                  <a:t>e</a:t>
                </a:r>
                <a:endParaRPr lang="en-US" altLang="en-US" sz="2200" baseline="-25000" dirty="0"/>
              </a:p>
            </p:txBody>
          </p:sp>
          <p:sp>
            <p:nvSpPr>
              <p:cNvPr id="11" name="Text Box 1067"/>
              <p:cNvSpPr txBox="1">
                <a:spLocks noChangeArrowheads="1"/>
              </p:cNvSpPr>
              <p:nvPr/>
            </p:nvSpPr>
            <p:spPr bwMode="auto">
              <a:xfrm>
                <a:off x="3448" y="1351"/>
                <a:ext cx="406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200" b="1"/>
                  <a:t>p</a:t>
                </a:r>
                <a:r>
                  <a:rPr lang="en-US" altLang="en-US" sz="2200" baseline="-25000"/>
                  <a:t>o</a:t>
                </a:r>
                <a:br>
                  <a:rPr lang="en-US" altLang="en-US" sz="2200" baseline="-25000"/>
                </a:br>
                <a:r>
                  <a:rPr lang="en-US" altLang="en-US" sz="2200" b="1"/>
                  <a:t>T</a:t>
                </a:r>
                <a:r>
                  <a:rPr lang="en-US" altLang="en-US" sz="2200" baseline="-25000"/>
                  <a:t>o</a:t>
                </a:r>
              </a:p>
            </p:txBody>
          </p:sp>
          <p:grpSp>
            <p:nvGrpSpPr>
              <p:cNvPr id="12" name="Group 1070"/>
              <p:cNvGrpSpPr>
                <a:grpSpLocks/>
              </p:cNvGrpSpPr>
              <p:nvPr/>
            </p:nvGrpSpPr>
            <p:grpSpPr bwMode="auto">
              <a:xfrm>
                <a:off x="3954" y="1061"/>
                <a:ext cx="1593" cy="1058"/>
                <a:chOff x="5375" y="404"/>
                <a:chExt cx="961" cy="702"/>
              </a:xfrm>
            </p:grpSpPr>
            <p:grpSp>
              <p:nvGrpSpPr>
                <p:cNvPr id="15" name="Group 1071"/>
                <p:cNvGrpSpPr>
                  <a:grpSpLocks/>
                </p:cNvGrpSpPr>
                <p:nvPr/>
              </p:nvGrpSpPr>
              <p:grpSpPr bwMode="auto">
                <a:xfrm>
                  <a:off x="5375" y="404"/>
                  <a:ext cx="961" cy="324"/>
                  <a:chOff x="5165" y="404"/>
                  <a:chExt cx="961" cy="324"/>
                </a:xfrm>
              </p:grpSpPr>
              <p:sp>
                <p:nvSpPr>
                  <p:cNvPr id="19" name="Freeform 1072"/>
                  <p:cNvSpPr>
                    <a:spLocks/>
                  </p:cNvSpPr>
                  <p:nvPr/>
                </p:nvSpPr>
                <p:spPr bwMode="auto">
                  <a:xfrm>
                    <a:off x="5165" y="404"/>
                    <a:ext cx="955" cy="324"/>
                  </a:xfrm>
                  <a:custGeom>
                    <a:avLst/>
                    <a:gdLst>
                      <a:gd name="T0" fmla="*/ 13 w 955"/>
                      <a:gd name="T1" fmla="*/ 7 h 324"/>
                      <a:gd name="T2" fmla="*/ 13 w 955"/>
                      <a:gd name="T3" fmla="*/ 19 h 324"/>
                      <a:gd name="T4" fmla="*/ 12 w 955"/>
                      <a:gd name="T5" fmla="*/ 73 h 324"/>
                      <a:gd name="T6" fmla="*/ 13 w 955"/>
                      <a:gd name="T7" fmla="*/ 103 h 324"/>
                      <a:gd name="T8" fmla="*/ 19 w 955"/>
                      <a:gd name="T9" fmla="*/ 124 h 324"/>
                      <a:gd name="T10" fmla="*/ 127 w 955"/>
                      <a:gd name="T11" fmla="*/ 135 h 324"/>
                      <a:gd name="T12" fmla="*/ 247 w 955"/>
                      <a:gd name="T13" fmla="*/ 175 h 324"/>
                      <a:gd name="T14" fmla="*/ 331 w 955"/>
                      <a:gd name="T15" fmla="*/ 270 h 324"/>
                      <a:gd name="T16" fmla="*/ 403 w 955"/>
                      <a:gd name="T17" fmla="*/ 318 h 324"/>
                      <a:gd name="T18" fmla="*/ 487 w 955"/>
                      <a:gd name="T19" fmla="*/ 306 h 324"/>
                      <a:gd name="T20" fmla="*/ 583 w 955"/>
                      <a:gd name="T21" fmla="*/ 234 h 324"/>
                      <a:gd name="T22" fmla="*/ 763 w 955"/>
                      <a:gd name="T23" fmla="*/ 102 h 324"/>
                      <a:gd name="T24" fmla="*/ 837 w 955"/>
                      <a:gd name="T25" fmla="*/ 44 h 324"/>
                      <a:gd name="T26" fmla="*/ 907 w 955"/>
                      <a:gd name="T27" fmla="*/ 6 h 324"/>
                      <a:gd name="T28" fmla="*/ 955 w 955"/>
                      <a:gd name="T29" fmla="*/ 6 h 3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955" h="324">
                        <a:moveTo>
                          <a:pt x="13" y="7"/>
                        </a:moveTo>
                        <a:cubicBezTo>
                          <a:pt x="13" y="10"/>
                          <a:pt x="13" y="8"/>
                          <a:pt x="13" y="19"/>
                        </a:cubicBezTo>
                        <a:cubicBezTo>
                          <a:pt x="13" y="30"/>
                          <a:pt x="12" y="59"/>
                          <a:pt x="12" y="73"/>
                        </a:cubicBezTo>
                        <a:cubicBezTo>
                          <a:pt x="12" y="87"/>
                          <a:pt x="12" y="95"/>
                          <a:pt x="13" y="103"/>
                        </a:cubicBezTo>
                        <a:cubicBezTo>
                          <a:pt x="14" y="111"/>
                          <a:pt x="0" y="119"/>
                          <a:pt x="19" y="124"/>
                        </a:cubicBezTo>
                        <a:cubicBezTo>
                          <a:pt x="38" y="129"/>
                          <a:pt x="89" y="127"/>
                          <a:pt x="127" y="135"/>
                        </a:cubicBezTo>
                        <a:cubicBezTo>
                          <a:pt x="165" y="143"/>
                          <a:pt x="213" y="152"/>
                          <a:pt x="247" y="175"/>
                        </a:cubicBezTo>
                        <a:cubicBezTo>
                          <a:pt x="281" y="198"/>
                          <a:pt x="305" y="246"/>
                          <a:pt x="331" y="270"/>
                        </a:cubicBezTo>
                        <a:cubicBezTo>
                          <a:pt x="357" y="294"/>
                          <a:pt x="377" y="312"/>
                          <a:pt x="403" y="318"/>
                        </a:cubicBezTo>
                        <a:cubicBezTo>
                          <a:pt x="429" y="324"/>
                          <a:pt x="457" y="320"/>
                          <a:pt x="487" y="306"/>
                        </a:cubicBezTo>
                        <a:cubicBezTo>
                          <a:pt x="517" y="292"/>
                          <a:pt x="537" y="268"/>
                          <a:pt x="583" y="234"/>
                        </a:cubicBezTo>
                        <a:cubicBezTo>
                          <a:pt x="629" y="200"/>
                          <a:pt x="721" y="134"/>
                          <a:pt x="763" y="102"/>
                        </a:cubicBezTo>
                        <a:cubicBezTo>
                          <a:pt x="805" y="70"/>
                          <a:pt x="813" y="60"/>
                          <a:pt x="837" y="44"/>
                        </a:cubicBezTo>
                        <a:cubicBezTo>
                          <a:pt x="861" y="28"/>
                          <a:pt x="887" y="12"/>
                          <a:pt x="907" y="6"/>
                        </a:cubicBezTo>
                        <a:cubicBezTo>
                          <a:pt x="927" y="0"/>
                          <a:pt x="945" y="6"/>
                          <a:pt x="955" y="6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" name="Freeform 1073"/>
                  <p:cNvSpPr>
                    <a:spLocks/>
                  </p:cNvSpPr>
                  <p:nvPr/>
                </p:nvSpPr>
                <p:spPr bwMode="auto">
                  <a:xfrm>
                    <a:off x="5176" y="404"/>
                    <a:ext cx="950" cy="324"/>
                  </a:xfrm>
                  <a:custGeom>
                    <a:avLst/>
                    <a:gdLst>
                      <a:gd name="T0" fmla="*/ 0 w 950"/>
                      <a:gd name="T1" fmla="*/ 135 h 324"/>
                      <a:gd name="T2" fmla="*/ 122 w 950"/>
                      <a:gd name="T3" fmla="*/ 135 h 324"/>
                      <a:gd name="T4" fmla="*/ 242 w 950"/>
                      <a:gd name="T5" fmla="*/ 175 h 324"/>
                      <a:gd name="T6" fmla="*/ 326 w 950"/>
                      <a:gd name="T7" fmla="*/ 270 h 324"/>
                      <a:gd name="T8" fmla="*/ 398 w 950"/>
                      <a:gd name="T9" fmla="*/ 318 h 324"/>
                      <a:gd name="T10" fmla="*/ 482 w 950"/>
                      <a:gd name="T11" fmla="*/ 306 h 324"/>
                      <a:gd name="T12" fmla="*/ 578 w 950"/>
                      <a:gd name="T13" fmla="*/ 234 h 324"/>
                      <a:gd name="T14" fmla="*/ 758 w 950"/>
                      <a:gd name="T15" fmla="*/ 102 h 324"/>
                      <a:gd name="T16" fmla="*/ 832 w 950"/>
                      <a:gd name="T17" fmla="*/ 44 h 324"/>
                      <a:gd name="T18" fmla="*/ 902 w 950"/>
                      <a:gd name="T19" fmla="*/ 6 h 324"/>
                      <a:gd name="T20" fmla="*/ 950 w 950"/>
                      <a:gd name="T21" fmla="*/ 6 h 3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950" h="324">
                        <a:moveTo>
                          <a:pt x="0" y="135"/>
                        </a:moveTo>
                        <a:cubicBezTo>
                          <a:pt x="20" y="135"/>
                          <a:pt x="82" y="128"/>
                          <a:pt x="122" y="135"/>
                        </a:cubicBezTo>
                        <a:cubicBezTo>
                          <a:pt x="162" y="142"/>
                          <a:pt x="208" y="152"/>
                          <a:pt x="242" y="175"/>
                        </a:cubicBezTo>
                        <a:cubicBezTo>
                          <a:pt x="276" y="198"/>
                          <a:pt x="300" y="246"/>
                          <a:pt x="326" y="270"/>
                        </a:cubicBezTo>
                        <a:cubicBezTo>
                          <a:pt x="352" y="294"/>
                          <a:pt x="372" y="312"/>
                          <a:pt x="398" y="318"/>
                        </a:cubicBezTo>
                        <a:cubicBezTo>
                          <a:pt x="424" y="324"/>
                          <a:pt x="452" y="320"/>
                          <a:pt x="482" y="306"/>
                        </a:cubicBezTo>
                        <a:cubicBezTo>
                          <a:pt x="512" y="292"/>
                          <a:pt x="532" y="268"/>
                          <a:pt x="578" y="234"/>
                        </a:cubicBezTo>
                        <a:cubicBezTo>
                          <a:pt x="624" y="200"/>
                          <a:pt x="716" y="134"/>
                          <a:pt x="758" y="102"/>
                        </a:cubicBezTo>
                        <a:cubicBezTo>
                          <a:pt x="800" y="70"/>
                          <a:pt x="808" y="60"/>
                          <a:pt x="832" y="44"/>
                        </a:cubicBezTo>
                        <a:cubicBezTo>
                          <a:pt x="856" y="28"/>
                          <a:pt x="882" y="12"/>
                          <a:pt x="902" y="6"/>
                        </a:cubicBezTo>
                        <a:cubicBezTo>
                          <a:pt x="922" y="0"/>
                          <a:pt x="940" y="6"/>
                          <a:pt x="950" y="6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" name="Group 1074"/>
                <p:cNvGrpSpPr>
                  <a:grpSpLocks/>
                </p:cNvGrpSpPr>
                <p:nvPr/>
              </p:nvGrpSpPr>
              <p:grpSpPr bwMode="auto">
                <a:xfrm flipV="1">
                  <a:off x="5375" y="782"/>
                  <a:ext cx="961" cy="324"/>
                  <a:chOff x="5165" y="404"/>
                  <a:chExt cx="961" cy="324"/>
                </a:xfrm>
              </p:grpSpPr>
              <p:sp>
                <p:nvSpPr>
                  <p:cNvPr id="17" name="Freeform 1075"/>
                  <p:cNvSpPr>
                    <a:spLocks/>
                  </p:cNvSpPr>
                  <p:nvPr/>
                </p:nvSpPr>
                <p:spPr bwMode="auto">
                  <a:xfrm>
                    <a:off x="5165" y="404"/>
                    <a:ext cx="955" cy="324"/>
                  </a:xfrm>
                  <a:custGeom>
                    <a:avLst/>
                    <a:gdLst>
                      <a:gd name="T0" fmla="*/ 13 w 955"/>
                      <a:gd name="T1" fmla="*/ 7 h 324"/>
                      <a:gd name="T2" fmla="*/ 13 w 955"/>
                      <a:gd name="T3" fmla="*/ 19 h 324"/>
                      <a:gd name="T4" fmla="*/ 12 w 955"/>
                      <a:gd name="T5" fmla="*/ 73 h 324"/>
                      <a:gd name="T6" fmla="*/ 13 w 955"/>
                      <a:gd name="T7" fmla="*/ 103 h 324"/>
                      <a:gd name="T8" fmla="*/ 19 w 955"/>
                      <a:gd name="T9" fmla="*/ 124 h 324"/>
                      <a:gd name="T10" fmla="*/ 127 w 955"/>
                      <a:gd name="T11" fmla="*/ 135 h 324"/>
                      <a:gd name="T12" fmla="*/ 247 w 955"/>
                      <a:gd name="T13" fmla="*/ 175 h 324"/>
                      <a:gd name="T14" fmla="*/ 331 w 955"/>
                      <a:gd name="T15" fmla="*/ 270 h 324"/>
                      <a:gd name="T16" fmla="*/ 403 w 955"/>
                      <a:gd name="T17" fmla="*/ 318 h 324"/>
                      <a:gd name="T18" fmla="*/ 487 w 955"/>
                      <a:gd name="T19" fmla="*/ 306 h 324"/>
                      <a:gd name="T20" fmla="*/ 583 w 955"/>
                      <a:gd name="T21" fmla="*/ 234 h 324"/>
                      <a:gd name="T22" fmla="*/ 763 w 955"/>
                      <a:gd name="T23" fmla="*/ 102 h 324"/>
                      <a:gd name="T24" fmla="*/ 837 w 955"/>
                      <a:gd name="T25" fmla="*/ 44 h 324"/>
                      <a:gd name="T26" fmla="*/ 907 w 955"/>
                      <a:gd name="T27" fmla="*/ 6 h 324"/>
                      <a:gd name="T28" fmla="*/ 955 w 955"/>
                      <a:gd name="T29" fmla="*/ 6 h 3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955" h="324">
                        <a:moveTo>
                          <a:pt x="13" y="7"/>
                        </a:moveTo>
                        <a:cubicBezTo>
                          <a:pt x="13" y="10"/>
                          <a:pt x="13" y="8"/>
                          <a:pt x="13" y="19"/>
                        </a:cubicBezTo>
                        <a:cubicBezTo>
                          <a:pt x="13" y="30"/>
                          <a:pt x="12" y="59"/>
                          <a:pt x="12" y="73"/>
                        </a:cubicBezTo>
                        <a:cubicBezTo>
                          <a:pt x="12" y="87"/>
                          <a:pt x="12" y="95"/>
                          <a:pt x="13" y="103"/>
                        </a:cubicBezTo>
                        <a:cubicBezTo>
                          <a:pt x="14" y="111"/>
                          <a:pt x="0" y="119"/>
                          <a:pt x="19" y="124"/>
                        </a:cubicBezTo>
                        <a:cubicBezTo>
                          <a:pt x="38" y="129"/>
                          <a:pt x="89" y="127"/>
                          <a:pt x="127" y="135"/>
                        </a:cubicBezTo>
                        <a:cubicBezTo>
                          <a:pt x="165" y="143"/>
                          <a:pt x="213" y="152"/>
                          <a:pt x="247" y="175"/>
                        </a:cubicBezTo>
                        <a:cubicBezTo>
                          <a:pt x="281" y="198"/>
                          <a:pt x="305" y="246"/>
                          <a:pt x="331" y="270"/>
                        </a:cubicBezTo>
                        <a:cubicBezTo>
                          <a:pt x="357" y="294"/>
                          <a:pt x="377" y="312"/>
                          <a:pt x="403" y="318"/>
                        </a:cubicBezTo>
                        <a:cubicBezTo>
                          <a:pt x="429" y="324"/>
                          <a:pt x="457" y="320"/>
                          <a:pt x="487" y="306"/>
                        </a:cubicBezTo>
                        <a:cubicBezTo>
                          <a:pt x="517" y="292"/>
                          <a:pt x="537" y="268"/>
                          <a:pt x="583" y="234"/>
                        </a:cubicBezTo>
                        <a:cubicBezTo>
                          <a:pt x="629" y="200"/>
                          <a:pt x="721" y="134"/>
                          <a:pt x="763" y="102"/>
                        </a:cubicBezTo>
                        <a:cubicBezTo>
                          <a:pt x="805" y="70"/>
                          <a:pt x="813" y="60"/>
                          <a:pt x="837" y="44"/>
                        </a:cubicBezTo>
                        <a:cubicBezTo>
                          <a:pt x="861" y="28"/>
                          <a:pt x="887" y="12"/>
                          <a:pt x="907" y="6"/>
                        </a:cubicBezTo>
                        <a:cubicBezTo>
                          <a:pt x="927" y="0"/>
                          <a:pt x="945" y="6"/>
                          <a:pt x="955" y="6"/>
                        </a:cubicBez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" name="Freeform 1076"/>
                  <p:cNvSpPr>
                    <a:spLocks/>
                  </p:cNvSpPr>
                  <p:nvPr/>
                </p:nvSpPr>
                <p:spPr bwMode="auto">
                  <a:xfrm>
                    <a:off x="5176" y="404"/>
                    <a:ext cx="950" cy="324"/>
                  </a:xfrm>
                  <a:custGeom>
                    <a:avLst/>
                    <a:gdLst>
                      <a:gd name="T0" fmla="*/ 0 w 950"/>
                      <a:gd name="T1" fmla="*/ 135 h 324"/>
                      <a:gd name="T2" fmla="*/ 122 w 950"/>
                      <a:gd name="T3" fmla="*/ 135 h 324"/>
                      <a:gd name="T4" fmla="*/ 242 w 950"/>
                      <a:gd name="T5" fmla="*/ 175 h 324"/>
                      <a:gd name="T6" fmla="*/ 326 w 950"/>
                      <a:gd name="T7" fmla="*/ 270 h 324"/>
                      <a:gd name="T8" fmla="*/ 398 w 950"/>
                      <a:gd name="T9" fmla="*/ 318 h 324"/>
                      <a:gd name="T10" fmla="*/ 482 w 950"/>
                      <a:gd name="T11" fmla="*/ 306 h 324"/>
                      <a:gd name="T12" fmla="*/ 578 w 950"/>
                      <a:gd name="T13" fmla="*/ 234 h 324"/>
                      <a:gd name="T14" fmla="*/ 758 w 950"/>
                      <a:gd name="T15" fmla="*/ 102 h 324"/>
                      <a:gd name="T16" fmla="*/ 832 w 950"/>
                      <a:gd name="T17" fmla="*/ 44 h 324"/>
                      <a:gd name="T18" fmla="*/ 902 w 950"/>
                      <a:gd name="T19" fmla="*/ 6 h 324"/>
                      <a:gd name="T20" fmla="*/ 950 w 950"/>
                      <a:gd name="T21" fmla="*/ 6 h 3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950" h="324">
                        <a:moveTo>
                          <a:pt x="0" y="135"/>
                        </a:moveTo>
                        <a:cubicBezTo>
                          <a:pt x="20" y="135"/>
                          <a:pt x="82" y="128"/>
                          <a:pt x="122" y="135"/>
                        </a:cubicBezTo>
                        <a:cubicBezTo>
                          <a:pt x="162" y="142"/>
                          <a:pt x="208" y="152"/>
                          <a:pt x="242" y="175"/>
                        </a:cubicBezTo>
                        <a:cubicBezTo>
                          <a:pt x="276" y="198"/>
                          <a:pt x="300" y="246"/>
                          <a:pt x="326" y="270"/>
                        </a:cubicBezTo>
                        <a:cubicBezTo>
                          <a:pt x="352" y="294"/>
                          <a:pt x="372" y="312"/>
                          <a:pt x="398" y="318"/>
                        </a:cubicBezTo>
                        <a:cubicBezTo>
                          <a:pt x="424" y="324"/>
                          <a:pt x="452" y="320"/>
                          <a:pt x="482" y="306"/>
                        </a:cubicBezTo>
                        <a:cubicBezTo>
                          <a:pt x="512" y="292"/>
                          <a:pt x="532" y="268"/>
                          <a:pt x="578" y="234"/>
                        </a:cubicBezTo>
                        <a:cubicBezTo>
                          <a:pt x="624" y="200"/>
                          <a:pt x="716" y="134"/>
                          <a:pt x="758" y="102"/>
                        </a:cubicBezTo>
                        <a:cubicBezTo>
                          <a:pt x="800" y="70"/>
                          <a:pt x="808" y="60"/>
                          <a:pt x="832" y="44"/>
                        </a:cubicBezTo>
                        <a:cubicBezTo>
                          <a:pt x="856" y="28"/>
                          <a:pt x="882" y="12"/>
                          <a:pt x="902" y="6"/>
                        </a:cubicBezTo>
                        <a:cubicBezTo>
                          <a:pt x="922" y="0"/>
                          <a:pt x="940" y="6"/>
                          <a:pt x="950" y="6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" name="Text Box 1078"/>
              <p:cNvSpPr txBox="1">
                <a:spLocks noChangeArrowheads="1"/>
              </p:cNvSpPr>
              <p:nvPr/>
            </p:nvSpPr>
            <p:spPr bwMode="auto">
              <a:xfrm>
                <a:off x="5375" y="787"/>
                <a:ext cx="315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/>
                  <a:t>A</a:t>
                </a:r>
                <a:r>
                  <a:rPr lang="en-US" altLang="en-US" sz="2200" b="1" baseline="-25000"/>
                  <a:t>e</a:t>
                </a:r>
                <a:endParaRPr lang="en-US" altLang="en-US" sz="2200" baseline="-25000"/>
              </a:p>
            </p:txBody>
          </p:sp>
          <p:sp>
            <p:nvSpPr>
              <p:cNvPr id="14" name="Text Box 1079"/>
              <p:cNvSpPr txBox="1">
                <a:spLocks noChangeArrowheads="1"/>
              </p:cNvSpPr>
              <p:nvPr/>
            </p:nvSpPr>
            <p:spPr bwMode="auto">
              <a:xfrm>
                <a:off x="4551" y="1199"/>
                <a:ext cx="315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 b="1"/>
                  <a:t>A</a:t>
                </a:r>
                <a:r>
                  <a:rPr lang="en-US" altLang="en-US" sz="2200" b="1" baseline="-25000"/>
                  <a:t>t</a:t>
                </a:r>
                <a:endParaRPr lang="en-US" altLang="en-US" sz="2200" baseline="-25000"/>
              </a:p>
            </p:txBody>
          </p:sp>
        </p:grpSp>
      </p:grpSp>
      <p:grpSp>
        <p:nvGrpSpPr>
          <p:cNvPr id="21" name="Group 1187"/>
          <p:cNvGrpSpPr>
            <a:grpSpLocks/>
          </p:cNvGrpSpPr>
          <p:nvPr/>
        </p:nvGrpSpPr>
        <p:grpSpPr bwMode="auto">
          <a:xfrm>
            <a:off x="4275933" y="2003425"/>
            <a:ext cx="4467225" cy="4584700"/>
            <a:chOff x="3317" y="1665"/>
            <a:chExt cx="2814" cy="2888"/>
          </a:xfrm>
        </p:grpSpPr>
        <p:sp>
          <p:nvSpPr>
            <p:cNvPr id="22" name="Rectangle 1106"/>
            <p:cNvSpPr>
              <a:spLocks noChangeArrowheads="1"/>
            </p:cNvSpPr>
            <p:nvPr/>
          </p:nvSpPr>
          <p:spPr bwMode="auto">
            <a:xfrm>
              <a:off x="5658" y="4112"/>
              <a:ext cx="4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A8AB3D"/>
                  </a:solidFill>
                </a:rPr>
                <a:t>p</a:t>
              </a:r>
              <a:r>
                <a:rPr lang="en-US" altLang="en-US" sz="2000" b="1" baseline="-25000">
                  <a:solidFill>
                    <a:srgbClr val="A8AB3D"/>
                  </a:solidFill>
                </a:rPr>
                <a:t>es,sup</a:t>
              </a:r>
            </a:p>
          </p:txBody>
        </p:sp>
        <p:grpSp>
          <p:nvGrpSpPr>
            <p:cNvPr id="23" name="Group 1171"/>
            <p:cNvGrpSpPr>
              <a:grpSpLocks/>
            </p:cNvGrpSpPr>
            <p:nvPr/>
          </p:nvGrpSpPr>
          <p:grpSpPr bwMode="auto">
            <a:xfrm>
              <a:off x="3317" y="1665"/>
              <a:ext cx="2740" cy="2888"/>
              <a:chOff x="3317" y="1665"/>
              <a:chExt cx="2740" cy="2888"/>
            </a:xfrm>
          </p:grpSpPr>
          <p:sp>
            <p:nvSpPr>
              <p:cNvPr id="24" name="Line 1048"/>
              <p:cNvSpPr>
                <a:spLocks noChangeShapeType="1"/>
              </p:cNvSpPr>
              <p:nvPr/>
            </p:nvSpPr>
            <p:spPr bwMode="auto">
              <a:xfrm flipH="1">
                <a:off x="3793" y="1905"/>
                <a:ext cx="217" cy="1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083"/>
              <p:cNvSpPr>
                <a:spLocks noChangeShapeType="1"/>
              </p:cNvSpPr>
              <p:nvPr/>
            </p:nvSpPr>
            <p:spPr bwMode="auto">
              <a:xfrm flipH="1">
                <a:off x="4521" y="1665"/>
                <a:ext cx="121" cy="3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Text Box 1088"/>
              <p:cNvSpPr txBox="1">
                <a:spLocks noChangeArrowheads="1"/>
              </p:cNvSpPr>
              <p:nvPr/>
            </p:nvSpPr>
            <p:spPr bwMode="auto">
              <a:xfrm>
                <a:off x="3821" y="3753"/>
                <a:ext cx="54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p*/p</a:t>
                </a:r>
                <a:r>
                  <a:rPr lang="en-US" altLang="en-US" b="1" baseline="-25000"/>
                  <a:t>o</a:t>
                </a:r>
              </a:p>
            </p:txBody>
          </p:sp>
          <p:sp>
            <p:nvSpPr>
              <p:cNvPr id="27" name="Line 1089"/>
              <p:cNvSpPr>
                <a:spLocks noChangeShapeType="1"/>
              </p:cNvSpPr>
              <p:nvPr/>
            </p:nvSpPr>
            <p:spPr bwMode="auto">
              <a:xfrm>
                <a:off x="3757" y="3804"/>
                <a:ext cx="17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8" name="Group 1092"/>
              <p:cNvGrpSpPr>
                <a:grpSpLocks/>
              </p:cNvGrpSpPr>
              <p:nvPr/>
            </p:nvGrpSpPr>
            <p:grpSpPr bwMode="auto">
              <a:xfrm>
                <a:off x="3753" y="3250"/>
                <a:ext cx="1969" cy="1111"/>
                <a:chOff x="3798" y="2679"/>
                <a:chExt cx="1969" cy="1715"/>
              </a:xfrm>
            </p:grpSpPr>
            <p:sp>
              <p:nvSpPr>
                <p:cNvPr id="48" name="Line 1093"/>
                <p:cNvSpPr>
                  <a:spLocks noChangeShapeType="1"/>
                </p:cNvSpPr>
                <p:nvPr/>
              </p:nvSpPr>
              <p:spPr bwMode="auto">
                <a:xfrm flipV="1">
                  <a:off x="3798" y="2679"/>
                  <a:ext cx="0" cy="171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Line 1094"/>
                <p:cNvSpPr>
                  <a:spLocks noChangeShapeType="1"/>
                </p:cNvSpPr>
                <p:nvPr/>
              </p:nvSpPr>
              <p:spPr bwMode="auto">
                <a:xfrm>
                  <a:off x="3798" y="4394"/>
                  <a:ext cx="196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" name="Text Box 1095"/>
              <p:cNvSpPr txBox="1">
                <a:spLocks noChangeArrowheads="1"/>
              </p:cNvSpPr>
              <p:nvPr/>
            </p:nvSpPr>
            <p:spPr bwMode="auto">
              <a:xfrm>
                <a:off x="5775" y="4265"/>
                <a:ext cx="28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sp>
            <p:nvSpPr>
              <p:cNvPr id="30" name="Text Box 1096"/>
              <p:cNvSpPr txBox="1">
                <a:spLocks noChangeArrowheads="1"/>
              </p:cNvSpPr>
              <p:nvPr/>
            </p:nvSpPr>
            <p:spPr bwMode="auto">
              <a:xfrm>
                <a:off x="3317" y="3104"/>
                <a:ext cx="45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p/p</a:t>
                </a:r>
                <a:r>
                  <a:rPr lang="en-US" altLang="en-US" b="1" baseline="-25000"/>
                  <a:t>o</a:t>
                </a:r>
              </a:p>
            </p:txBody>
          </p:sp>
          <p:sp>
            <p:nvSpPr>
              <p:cNvPr id="31" name="Line 1097"/>
              <p:cNvSpPr>
                <a:spLocks noChangeShapeType="1"/>
              </p:cNvSpPr>
              <p:nvPr/>
            </p:nvSpPr>
            <p:spPr bwMode="auto">
              <a:xfrm flipH="1">
                <a:off x="3659" y="3420"/>
                <a:ext cx="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Text Box 1098"/>
              <p:cNvSpPr txBox="1">
                <a:spLocks noChangeArrowheads="1"/>
              </p:cNvSpPr>
              <p:nvPr/>
            </p:nvSpPr>
            <p:spPr bwMode="auto">
              <a:xfrm>
                <a:off x="3485" y="3314"/>
                <a:ext cx="241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/>
                  <a:t>1</a:t>
                </a:r>
              </a:p>
            </p:txBody>
          </p:sp>
          <p:sp>
            <p:nvSpPr>
              <p:cNvPr id="33" name="Line 1100"/>
              <p:cNvSpPr>
                <a:spLocks noChangeShapeType="1"/>
              </p:cNvSpPr>
              <p:nvPr/>
            </p:nvSpPr>
            <p:spPr bwMode="auto">
              <a:xfrm>
                <a:off x="4515" y="3263"/>
                <a:ext cx="0" cy="110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101"/>
              <p:cNvSpPr>
                <a:spLocks/>
              </p:cNvSpPr>
              <p:nvPr/>
            </p:nvSpPr>
            <p:spPr bwMode="auto">
              <a:xfrm>
                <a:off x="3768" y="3448"/>
                <a:ext cx="1931" cy="772"/>
              </a:xfrm>
              <a:custGeom>
                <a:avLst/>
                <a:gdLst>
                  <a:gd name="T0" fmla="*/ 0 w 1931"/>
                  <a:gd name="T1" fmla="*/ 0 h 772"/>
                  <a:gd name="T2" fmla="*/ 176 w 1931"/>
                  <a:gd name="T3" fmla="*/ 32 h 772"/>
                  <a:gd name="T4" fmla="*/ 336 w 1931"/>
                  <a:gd name="T5" fmla="*/ 104 h 772"/>
                  <a:gd name="T6" fmla="*/ 560 w 1931"/>
                  <a:gd name="T7" fmla="*/ 240 h 772"/>
                  <a:gd name="T8" fmla="*/ 744 w 1931"/>
                  <a:gd name="T9" fmla="*/ 360 h 772"/>
                  <a:gd name="T10" fmla="*/ 915 w 1931"/>
                  <a:gd name="T11" fmla="*/ 491 h 772"/>
                  <a:gd name="T12" fmla="*/ 1203 w 1931"/>
                  <a:gd name="T13" fmla="*/ 626 h 772"/>
                  <a:gd name="T14" fmla="*/ 1587 w 1931"/>
                  <a:gd name="T15" fmla="*/ 733 h 772"/>
                  <a:gd name="T16" fmla="*/ 1781 w 1931"/>
                  <a:gd name="T17" fmla="*/ 767 h 772"/>
                  <a:gd name="T18" fmla="*/ 1931 w 1931"/>
                  <a:gd name="T19" fmla="*/ 767 h 7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931" h="772">
                    <a:moveTo>
                      <a:pt x="0" y="0"/>
                    </a:moveTo>
                    <a:cubicBezTo>
                      <a:pt x="29" y="5"/>
                      <a:pt x="120" y="15"/>
                      <a:pt x="176" y="32"/>
                    </a:cubicBezTo>
                    <a:cubicBezTo>
                      <a:pt x="232" y="49"/>
                      <a:pt x="272" y="69"/>
                      <a:pt x="336" y="104"/>
                    </a:cubicBezTo>
                    <a:cubicBezTo>
                      <a:pt x="400" y="139"/>
                      <a:pt x="492" y="197"/>
                      <a:pt x="560" y="240"/>
                    </a:cubicBezTo>
                    <a:cubicBezTo>
                      <a:pt x="628" y="283"/>
                      <a:pt x="685" y="318"/>
                      <a:pt x="744" y="360"/>
                    </a:cubicBezTo>
                    <a:cubicBezTo>
                      <a:pt x="803" y="402"/>
                      <a:pt x="839" y="447"/>
                      <a:pt x="915" y="491"/>
                    </a:cubicBezTo>
                    <a:cubicBezTo>
                      <a:pt x="991" y="535"/>
                      <a:pt x="1091" y="585"/>
                      <a:pt x="1203" y="626"/>
                    </a:cubicBezTo>
                    <a:cubicBezTo>
                      <a:pt x="1315" y="666"/>
                      <a:pt x="1491" y="710"/>
                      <a:pt x="1587" y="733"/>
                    </a:cubicBezTo>
                    <a:cubicBezTo>
                      <a:pt x="1683" y="756"/>
                      <a:pt x="1724" y="762"/>
                      <a:pt x="1781" y="767"/>
                    </a:cubicBezTo>
                    <a:cubicBezTo>
                      <a:pt x="1838" y="772"/>
                      <a:pt x="1900" y="767"/>
                      <a:pt x="1931" y="767"/>
                    </a:cubicBezTo>
                  </a:path>
                </a:pathLst>
              </a:custGeom>
              <a:noFill/>
              <a:ln w="28575" cmpd="sng">
                <a:solidFill>
                  <a:srgbClr val="A8AB3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104"/>
              <p:cNvSpPr>
                <a:spLocks noChangeShapeType="1"/>
              </p:cNvSpPr>
              <p:nvPr/>
            </p:nvSpPr>
            <p:spPr bwMode="auto">
              <a:xfrm>
                <a:off x="5548" y="3268"/>
                <a:ext cx="0" cy="10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122"/>
              <p:cNvSpPr>
                <a:spLocks noChangeShapeType="1"/>
              </p:cNvSpPr>
              <p:nvPr/>
            </p:nvSpPr>
            <p:spPr bwMode="auto">
              <a:xfrm>
                <a:off x="3755" y="2630"/>
                <a:ext cx="18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7" name="Group 1123"/>
              <p:cNvGrpSpPr>
                <a:grpSpLocks/>
              </p:cNvGrpSpPr>
              <p:nvPr/>
            </p:nvGrpSpPr>
            <p:grpSpPr bwMode="auto">
              <a:xfrm>
                <a:off x="3751" y="2066"/>
                <a:ext cx="1969" cy="1132"/>
                <a:chOff x="3798" y="2679"/>
                <a:chExt cx="1969" cy="1715"/>
              </a:xfrm>
            </p:grpSpPr>
            <p:sp>
              <p:nvSpPr>
                <p:cNvPr id="46" name="Line 1124"/>
                <p:cNvSpPr>
                  <a:spLocks noChangeShapeType="1"/>
                </p:cNvSpPr>
                <p:nvPr/>
              </p:nvSpPr>
              <p:spPr bwMode="auto">
                <a:xfrm flipV="1">
                  <a:off x="3798" y="2679"/>
                  <a:ext cx="0" cy="171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Line 1125"/>
                <p:cNvSpPr>
                  <a:spLocks noChangeShapeType="1"/>
                </p:cNvSpPr>
                <p:nvPr/>
              </p:nvSpPr>
              <p:spPr bwMode="auto">
                <a:xfrm>
                  <a:off x="3798" y="4394"/>
                  <a:ext cx="1969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" name="Text Box 1126"/>
              <p:cNvSpPr txBox="1">
                <a:spLocks noChangeArrowheads="1"/>
              </p:cNvSpPr>
              <p:nvPr/>
            </p:nvSpPr>
            <p:spPr bwMode="auto">
              <a:xfrm>
                <a:off x="5773" y="3230"/>
                <a:ext cx="28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x</a:t>
                </a:r>
              </a:p>
            </p:txBody>
          </p:sp>
          <p:sp>
            <p:nvSpPr>
              <p:cNvPr id="39" name="Text Box 1127"/>
              <p:cNvSpPr txBox="1">
                <a:spLocks noChangeArrowheads="1"/>
              </p:cNvSpPr>
              <p:nvPr/>
            </p:nvSpPr>
            <p:spPr bwMode="auto">
              <a:xfrm>
                <a:off x="3405" y="1958"/>
                <a:ext cx="45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M</a:t>
                </a:r>
                <a:endParaRPr lang="en-US" altLang="en-US" b="1" baseline="-25000"/>
              </a:p>
            </p:txBody>
          </p:sp>
          <p:sp>
            <p:nvSpPr>
              <p:cNvPr id="40" name="Line 1128"/>
              <p:cNvSpPr>
                <a:spLocks noChangeShapeType="1"/>
              </p:cNvSpPr>
              <p:nvPr/>
            </p:nvSpPr>
            <p:spPr bwMode="auto">
              <a:xfrm flipH="1">
                <a:off x="3657" y="2628"/>
                <a:ext cx="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Text Box 1129"/>
              <p:cNvSpPr txBox="1">
                <a:spLocks noChangeArrowheads="1"/>
              </p:cNvSpPr>
              <p:nvPr/>
            </p:nvSpPr>
            <p:spPr bwMode="auto">
              <a:xfrm>
                <a:off x="3483" y="2520"/>
                <a:ext cx="241" cy="2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200"/>
                  <a:t>1</a:t>
                </a:r>
              </a:p>
            </p:txBody>
          </p:sp>
          <p:sp>
            <p:nvSpPr>
              <p:cNvPr id="42" name="Line 1130"/>
              <p:cNvSpPr>
                <a:spLocks noChangeShapeType="1"/>
              </p:cNvSpPr>
              <p:nvPr/>
            </p:nvSpPr>
            <p:spPr bwMode="auto">
              <a:xfrm>
                <a:off x="4513" y="2079"/>
                <a:ext cx="0" cy="112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1131"/>
              <p:cNvSpPr>
                <a:spLocks/>
              </p:cNvSpPr>
              <p:nvPr/>
            </p:nvSpPr>
            <p:spPr bwMode="auto">
              <a:xfrm>
                <a:off x="3760" y="2221"/>
                <a:ext cx="1848" cy="947"/>
              </a:xfrm>
              <a:custGeom>
                <a:avLst/>
                <a:gdLst>
                  <a:gd name="T0" fmla="*/ 0 w 1848"/>
                  <a:gd name="T1" fmla="*/ 947 h 947"/>
                  <a:gd name="T2" fmla="*/ 224 w 1848"/>
                  <a:gd name="T3" fmla="*/ 899 h 947"/>
                  <a:gd name="T4" fmla="*/ 416 w 1848"/>
                  <a:gd name="T5" fmla="*/ 803 h 947"/>
                  <a:gd name="T6" fmla="*/ 584 w 1848"/>
                  <a:gd name="T7" fmla="*/ 675 h 947"/>
                  <a:gd name="T8" fmla="*/ 785 w 1848"/>
                  <a:gd name="T9" fmla="*/ 366 h 947"/>
                  <a:gd name="T10" fmla="*/ 832 w 1848"/>
                  <a:gd name="T11" fmla="*/ 315 h 947"/>
                  <a:gd name="T12" fmla="*/ 931 w 1848"/>
                  <a:gd name="T13" fmla="*/ 268 h 947"/>
                  <a:gd name="T14" fmla="*/ 1062 w 1848"/>
                  <a:gd name="T15" fmla="*/ 197 h 947"/>
                  <a:gd name="T16" fmla="*/ 1219 w 1848"/>
                  <a:gd name="T17" fmla="*/ 131 h 947"/>
                  <a:gd name="T18" fmla="*/ 1603 w 1848"/>
                  <a:gd name="T19" fmla="*/ 21 h 947"/>
                  <a:gd name="T20" fmla="*/ 1729 w 1848"/>
                  <a:gd name="T21" fmla="*/ 4 h 947"/>
                  <a:gd name="T22" fmla="*/ 1848 w 1848"/>
                  <a:gd name="T23" fmla="*/ 3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48" h="947">
                    <a:moveTo>
                      <a:pt x="0" y="947"/>
                    </a:moveTo>
                    <a:cubicBezTo>
                      <a:pt x="37" y="939"/>
                      <a:pt x="155" y="923"/>
                      <a:pt x="224" y="899"/>
                    </a:cubicBezTo>
                    <a:cubicBezTo>
                      <a:pt x="293" y="875"/>
                      <a:pt x="356" y="840"/>
                      <a:pt x="416" y="803"/>
                    </a:cubicBezTo>
                    <a:cubicBezTo>
                      <a:pt x="476" y="766"/>
                      <a:pt x="522" y="748"/>
                      <a:pt x="584" y="675"/>
                    </a:cubicBezTo>
                    <a:cubicBezTo>
                      <a:pt x="646" y="602"/>
                      <a:pt x="744" y="426"/>
                      <a:pt x="785" y="366"/>
                    </a:cubicBezTo>
                    <a:cubicBezTo>
                      <a:pt x="826" y="306"/>
                      <a:pt x="808" y="331"/>
                      <a:pt x="832" y="315"/>
                    </a:cubicBezTo>
                    <a:cubicBezTo>
                      <a:pt x="856" y="299"/>
                      <a:pt x="893" y="288"/>
                      <a:pt x="931" y="268"/>
                    </a:cubicBezTo>
                    <a:cubicBezTo>
                      <a:pt x="969" y="248"/>
                      <a:pt x="1014" y="220"/>
                      <a:pt x="1062" y="197"/>
                    </a:cubicBezTo>
                    <a:cubicBezTo>
                      <a:pt x="1110" y="174"/>
                      <a:pt x="1129" y="160"/>
                      <a:pt x="1219" y="131"/>
                    </a:cubicBezTo>
                    <a:cubicBezTo>
                      <a:pt x="1309" y="102"/>
                      <a:pt x="1518" y="42"/>
                      <a:pt x="1603" y="21"/>
                    </a:cubicBezTo>
                    <a:cubicBezTo>
                      <a:pt x="1688" y="0"/>
                      <a:pt x="1688" y="7"/>
                      <a:pt x="1729" y="4"/>
                    </a:cubicBezTo>
                    <a:cubicBezTo>
                      <a:pt x="1770" y="1"/>
                      <a:pt x="1823" y="3"/>
                      <a:pt x="1848" y="3"/>
                    </a:cubicBezTo>
                  </a:path>
                </a:pathLst>
              </a:custGeom>
              <a:noFill/>
              <a:ln w="28575" cmpd="sng">
                <a:solidFill>
                  <a:srgbClr val="A8AB3D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1132"/>
              <p:cNvSpPr>
                <a:spLocks noChangeShapeType="1"/>
              </p:cNvSpPr>
              <p:nvPr/>
            </p:nvSpPr>
            <p:spPr bwMode="auto">
              <a:xfrm>
                <a:off x="5546" y="2084"/>
                <a:ext cx="0" cy="11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Rectangle 1134"/>
              <p:cNvSpPr>
                <a:spLocks noChangeArrowheads="1"/>
              </p:cNvSpPr>
              <p:nvPr/>
            </p:nvSpPr>
            <p:spPr bwMode="auto">
              <a:xfrm>
                <a:off x="5527" y="2187"/>
                <a:ext cx="52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A8AB3D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rgbClr val="A8AB3D"/>
                    </a:solidFill>
                  </a:rPr>
                  <a:t>es</a:t>
                </a:r>
                <a:r>
                  <a:rPr lang="en-US" altLang="en-US" sz="2000" b="1">
                    <a:solidFill>
                      <a:srgbClr val="A8AB3D"/>
                    </a:solidFill>
                  </a:rPr>
                  <a:t>=3</a:t>
                </a:r>
              </a:p>
            </p:txBody>
          </p:sp>
        </p:grpSp>
      </p:grpSp>
      <p:grpSp>
        <p:nvGrpSpPr>
          <p:cNvPr id="50" name="Group 1185"/>
          <p:cNvGrpSpPr>
            <a:grpSpLocks/>
          </p:cNvGrpSpPr>
          <p:nvPr/>
        </p:nvGrpSpPr>
        <p:grpSpPr bwMode="auto">
          <a:xfrm>
            <a:off x="6171408" y="1824037"/>
            <a:ext cx="2609850" cy="3595688"/>
            <a:chOff x="4511" y="1552"/>
            <a:chExt cx="1644" cy="2265"/>
          </a:xfrm>
        </p:grpSpPr>
        <p:sp>
          <p:nvSpPr>
            <p:cNvPr id="51" name="Line 1165"/>
            <p:cNvSpPr>
              <a:spLocks noChangeShapeType="1"/>
            </p:cNvSpPr>
            <p:nvPr/>
          </p:nvSpPr>
          <p:spPr bwMode="auto">
            <a:xfrm flipV="1">
              <a:off x="4656" y="1552"/>
              <a:ext cx="0" cy="91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1172"/>
            <p:cNvGrpSpPr>
              <a:grpSpLocks/>
            </p:cNvGrpSpPr>
            <p:nvPr/>
          </p:nvGrpSpPr>
          <p:grpSpPr bwMode="auto">
            <a:xfrm>
              <a:off x="4511" y="2648"/>
              <a:ext cx="1644" cy="1169"/>
              <a:chOff x="4511" y="2648"/>
              <a:chExt cx="1644" cy="1169"/>
            </a:xfrm>
          </p:grpSpPr>
          <p:sp>
            <p:nvSpPr>
              <p:cNvPr id="53" name="Freeform 1173"/>
              <p:cNvSpPr>
                <a:spLocks/>
              </p:cNvSpPr>
              <p:nvPr/>
            </p:nvSpPr>
            <p:spPr bwMode="auto">
              <a:xfrm>
                <a:off x="4511" y="2648"/>
                <a:ext cx="1035" cy="339"/>
              </a:xfrm>
              <a:custGeom>
                <a:avLst/>
                <a:gdLst>
                  <a:gd name="T0" fmla="*/ 0 w 1035"/>
                  <a:gd name="T1" fmla="*/ 0 h 339"/>
                  <a:gd name="T2" fmla="*/ 90 w 1035"/>
                  <a:gd name="T3" fmla="*/ 44 h 339"/>
                  <a:gd name="T4" fmla="*/ 337 w 1035"/>
                  <a:gd name="T5" fmla="*/ 200 h 339"/>
                  <a:gd name="T6" fmla="*/ 721 w 1035"/>
                  <a:gd name="T7" fmla="*/ 316 h 339"/>
                  <a:gd name="T8" fmla="*/ 1035 w 1035"/>
                  <a:gd name="T9" fmla="*/ 338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5" h="339">
                    <a:moveTo>
                      <a:pt x="0" y="0"/>
                    </a:moveTo>
                    <a:cubicBezTo>
                      <a:pt x="15" y="7"/>
                      <a:pt x="34" y="11"/>
                      <a:pt x="90" y="44"/>
                    </a:cubicBezTo>
                    <a:cubicBezTo>
                      <a:pt x="146" y="77"/>
                      <a:pt x="232" y="155"/>
                      <a:pt x="337" y="200"/>
                    </a:cubicBezTo>
                    <a:cubicBezTo>
                      <a:pt x="442" y="246"/>
                      <a:pt x="605" y="293"/>
                      <a:pt x="721" y="316"/>
                    </a:cubicBezTo>
                    <a:cubicBezTo>
                      <a:pt x="837" y="339"/>
                      <a:pt x="970" y="333"/>
                      <a:pt x="1035" y="338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1174"/>
              <p:cNvSpPr>
                <a:spLocks/>
              </p:cNvSpPr>
              <p:nvPr/>
            </p:nvSpPr>
            <p:spPr bwMode="auto">
              <a:xfrm>
                <a:off x="4545" y="3644"/>
                <a:ext cx="1178" cy="173"/>
              </a:xfrm>
              <a:custGeom>
                <a:avLst/>
                <a:gdLst>
                  <a:gd name="T0" fmla="*/ 0 w 1178"/>
                  <a:gd name="T1" fmla="*/ 173 h 173"/>
                  <a:gd name="T2" fmla="*/ 324 w 1178"/>
                  <a:gd name="T3" fmla="*/ 131 h 173"/>
                  <a:gd name="T4" fmla="*/ 786 w 1178"/>
                  <a:gd name="T5" fmla="*/ 28 h 173"/>
                  <a:gd name="T6" fmla="*/ 1028 w 1178"/>
                  <a:gd name="T7" fmla="*/ 4 h 173"/>
                  <a:gd name="T8" fmla="*/ 1178 w 1178"/>
                  <a:gd name="T9" fmla="*/ 4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78" h="173">
                    <a:moveTo>
                      <a:pt x="0" y="173"/>
                    </a:moveTo>
                    <a:cubicBezTo>
                      <a:pt x="54" y="166"/>
                      <a:pt x="193" y="155"/>
                      <a:pt x="324" y="131"/>
                    </a:cubicBezTo>
                    <a:cubicBezTo>
                      <a:pt x="455" y="107"/>
                      <a:pt x="669" y="50"/>
                      <a:pt x="786" y="28"/>
                    </a:cubicBezTo>
                    <a:cubicBezTo>
                      <a:pt x="903" y="7"/>
                      <a:pt x="963" y="8"/>
                      <a:pt x="1028" y="4"/>
                    </a:cubicBezTo>
                    <a:cubicBezTo>
                      <a:pt x="1093" y="0"/>
                      <a:pt x="1147" y="4"/>
                      <a:pt x="1178" y="4"/>
                    </a:cubicBezTo>
                  </a:path>
                </a:pathLst>
              </a:custGeom>
              <a:noFill/>
              <a:ln w="28575" cmpd="sng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Rectangle 1175"/>
              <p:cNvSpPr>
                <a:spLocks noChangeArrowheads="1"/>
              </p:cNvSpPr>
              <p:nvPr/>
            </p:nvSpPr>
            <p:spPr bwMode="auto">
              <a:xfrm>
                <a:off x="5519" y="2859"/>
                <a:ext cx="53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chemeClr val="accent2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chemeClr val="accent2"/>
                    </a:solidFill>
                  </a:rPr>
                  <a:t>es,sub</a:t>
                </a:r>
                <a:endParaRPr lang="en-US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6" name="Rectangle 1176"/>
              <p:cNvSpPr>
                <a:spLocks noChangeArrowheads="1"/>
              </p:cNvSpPr>
              <p:nvPr/>
            </p:nvSpPr>
            <p:spPr bwMode="auto">
              <a:xfrm>
                <a:off x="5682" y="3488"/>
                <a:ext cx="47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chemeClr val="accent2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chemeClr val="accent2"/>
                    </a:solidFill>
                  </a:rPr>
                  <a:t>es,sub</a:t>
                </a:r>
              </a:p>
            </p:txBody>
          </p:sp>
        </p:grpSp>
      </p:grpSp>
      <p:grpSp>
        <p:nvGrpSpPr>
          <p:cNvPr id="57" name="Group 1186"/>
          <p:cNvGrpSpPr>
            <a:grpSpLocks/>
          </p:cNvGrpSpPr>
          <p:nvPr/>
        </p:nvGrpSpPr>
        <p:grpSpPr bwMode="auto">
          <a:xfrm>
            <a:off x="6172995" y="1150937"/>
            <a:ext cx="2355850" cy="4900613"/>
            <a:chOff x="4512" y="1128"/>
            <a:chExt cx="1484" cy="3087"/>
          </a:xfrm>
        </p:grpSpPr>
        <p:sp>
          <p:nvSpPr>
            <p:cNvPr id="58" name="Line 1158"/>
            <p:cNvSpPr>
              <a:spLocks noChangeShapeType="1"/>
            </p:cNvSpPr>
            <p:nvPr/>
          </p:nvSpPr>
          <p:spPr bwMode="auto">
            <a:xfrm>
              <a:off x="5544" y="1128"/>
              <a:ext cx="0" cy="92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" name="Group 1177"/>
            <p:cNvGrpSpPr>
              <a:grpSpLocks/>
            </p:cNvGrpSpPr>
            <p:nvPr/>
          </p:nvGrpSpPr>
          <p:grpSpPr bwMode="auto">
            <a:xfrm>
              <a:off x="4512" y="2221"/>
              <a:ext cx="1484" cy="1994"/>
              <a:chOff x="4512" y="2221"/>
              <a:chExt cx="1484" cy="1994"/>
            </a:xfrm>
          </p:grpSpPr>
          <p:grpSp>
            <p:nvGrpSpPr>
              <p:cNvPr id="60" name="Group 1178"/>
              <p:cNvGrpSpPr>
                <a:grpSpLocks/>
              </p:cNvGrpSpPr>
              <p:nvPr/>
            </p:nvGrpSpPr>
            <p:grpSpPr bwMode="auto">
              <a:xfrm>
                <a:off x="4520" y="3813"/>
                <a:ext cx="1473" cy="402"/>
                <a:chOff x="4520" y="3813"/>
                <a:chExt cx="1473" cy="402"/>
              </a:xfrm>
            </p:grpSpPr>
            <p:sp>
              <p:nvSpPr>
                <p:cNvPr id="64" name="Freeform 1179"/>
                <p:cNvSpPr>
                  <a:spLocks/>
                </p:cNvSpPr>
                <p:nvPr/>
              </p:nvSpPr>
              <p:spPr bwMode="auto">
                <a:xfrm>
                  <a:off x="5549" y="3999"/>
                  <a:ext cx="150" cy="216"/>
                </a:xfrm>
                <a:custGeom>
                  <a:avLst/>
                  <a:gdLst>
                    <a:gd name="T0" fmla="*/ 0 w 150"/>
                    <a:gd name="T1" fmla="*/ 289 h 289"/>
                    <a:gd name="T2" fmla="*/ 0 w 150"/>
                    <a:gd name="T3" fmla="*/ 5 h 289"/>
                    <a:gd name="T4" fmla="*/ 150 w 150"/>
                    <a:gd name="T5" fmla="*/ 5 h 2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0" h="289">
                      <a:moveTo>
                        <a:pt x="0" y="289"/>
                      </a:moveTo>
                      <a:lnTo>
                        <a:pt x="0" y="5"/>
                      </a:lnTo>
                      <a:cubicBezTo>
                        <a:pt x="50" y="0"/>
                        <a:pt x="119" y="5"/>
                        <a:pt x="150" y="5"/>
                      </a:cubicBezTo>
                    </a:path>
                  </a:pathLst>
                </a:custGeom>
                <a:noFill/>
                <a:ln w="28575" cmpd="sng">
                  <a:solidFill>
                    <a:srgbClr val="00808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Rectangle 1180"/>
                <p:cNvSpPr>
                  <a:spLocks noChangeArrowheads="1"/>
                </p:cNvSpPr>
                <p:nvPr/>
              </p:nvSpPr>
              <p:spPr bwMode="auto">
                <a:xfrm>
                  <a:off x="5618" y="3911"/>
                  <a:ext cx="375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008080"/>
                      </a:solidFill>
                    </a:rPr>
                    <a:t>p</a:t>
                  </a:r>
                  <a:r>
                    <a:rPr lang="en-US" altLang="en-US" sz="2000" b="1" baseline="-25000">
                      <a:solidFill>
                        <a:srgbClr val="008080"/>
                      </a:solidFill>
                    </a:rPr>
                    <a:t>e,sh</a:t>
                  </a:r>
                </a:p>
              </p:txBody>
            </p:sp>
            <p:sp>
              <p:nvSpPr>
                <p:cNvPr id="66" name="Freeform 1181"/>
                <p:cNvSpPr>
                  <a:spLocks/>
                </p:cNvSpPr>
                <p:nvPr/>
              </p:nvSpPr>
              <p:spPr bwMode="auto">
                <a:xfrm>
                  <a:off x="4520" y="3813"/>
                  <a:ext cx="1032" cy="394"/>
                </a:xfrm>
                <a:custGeom>
                  <a:avLst/>
                  <a:gdLst>
                    <a:gd name="T0" fmla="*/ 0 w 1032"/>
                    <a:gd name="T1" fmla="*/ 0 h 528"/>
                    <a:gd name="T2" fmla="*/ 160 w 1032"/>
                    <a:gd name="T3" fmla="*/ 160 h 528"/>
                    <a:gd name="T4" fmla="*/ 352 w 1032"/>
                    <a:gd name="T5" fmla="*/ 304 h 528"/>
                    <a:gd name="T6" fmla="*/ 496 w 1032"/>
                    <a:gd name="T7" fmla="*/ 368 h 528"/>
                    <a:gd name="T8" fmla="*/ 704 w 1032"/>
                    <a:gd name="T9" fmla="*/ 456 h 528"/>
                    <a:gd name="T10" fmla="*/ 864 w 1032"/>
                    <a:gd name="T11" fmla="*/ 504 h 528"/>
                    <a:gd name="T12" fmla="*/ 1032 w 1032"/>
                    <a:gd name="T13" fmla="*/ 528 h 5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2" h="528">
                      <a:moveTo>
                        <a:pt x="0" y="0"/>
                      </a:moveTo>
                      <a:cubicBezTo>
                        <a:pt x="27" y="27"/>
                        <a:pt x="101" y="109"/>
                        <a:pt x="160" y="160"/>
                      </a:cubicBezTo>
                      <a:cubicBezTo>
                        <a:pt x="219" y="211"/>
                        <a:pt x="296" y="269"/>
                        <a:pt x="352" y="304"/>
                      </a:cubicBezTo>
                      <a:cubicBezTo>
                        <a:pt x="408" y="339"/>
                        <a:pt x="437" y="343"/>
                        <a:pt x="496" y="368"/>
                      </a:cubicBezTo>
                      <a:cubicBezTo>
                        <a:pt x="555" y="393"/>
                        <a:pt x="643" y="433"/>
                        <a:pt x="704" y="456"/>
                      </a:cubicBezTo>
                      <a:cubicBezTo>
                        <a:pt x="765" y="479"/>
                        <a:pt x="809" y="492"/>
                        <a:pt x="864" y="504"/>
                      </a:cubicBezTo>
                      <a:cubicBezTo>
                        <a:pt x="919" y="516"/>
                        <a:pt x="975" y="522"/>
                        <a:pt x="1032" y="528"/>
                      </a:cubicBezTo>
                    </a:path>
                  </a:pathLst>
                </a:custGeom>
                <a:noFill/>
                <a:ln w="38100" cap="flat" cmpd="sng">
                  <a:solidFill>
                    <a:srgbClr val="00808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" name="Freeform 1182"/>
              <p:cNvSpPr>
                <a:spLocks/>
              </p:cNvSpPr>
              <p:nvPr/>
            </p:nvSpPr>
            <p:spPr bwMode="auto">
              <a:xfrm>
                <a:off x="5543" y="2233"/>
                <a:ext cx="40" cy="573"/>
              </a:xfrm>
              <a:custGeom>
                <a:avLst/>
                <a:gdLst>
                  <a:gd name="T0" fmla="*/ 0 w 41"/>
                  <a:gd name="T1" fmla="*/ 0 h 762"/>
                  <a:gd name="T2" fmla="*/ 0 w 41"/>
                  <a:gd name="T3" fmla="*/ 762 h 762"/>
                  <a:gd name="T4" fmla="*/ 41 w 41"/>
                  <a:gd name="T5" fmla="*/ 762 h 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762">
                    <a:moveTo>
                      <a:pt x="0" y="0"/>
                    </a:moveTo>
                    <a:lnTo>
                      <a:pt x="0" y="762"/>
                    </a:lnTo>
                    <a:lnTo>
                      <a:pt x="41" y="762"/>
                    </a:lnTo>
                  </a:path>
                </a:pathLst>
              </a:custGeom>
              <a:noFill/>
              <a:ln w="28575" cmpd="sng">
                <a:solidFill>
                  <a:srgbClr val="0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Rectangle 1183"/>
              <p:cNvSpPr>
                <a:spLocks noChangeArrowheads="1"/>
              </p:cNvSpPr>
              <p:nvPr/>
            </p:nvSpPr>
            <p:spPr bwMode="auto">
              <a:xfrm>
                <a:off x="5559" y="2683"/>
                <a:ext cx="43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8080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rgbClr val="008080"/>
                    </a:solidFill>
                  </a:rPr>
                  <a:t>e,sh</a:t>
                </a:r>
              </a:p>
            </p:txBody>
          </p:sp>
          <p:sp>
            <p:nvSpPr>
              <p:cNvPr id="63" name="Freeform 1184"/>
              <p:cNvSpPr>
                <a:spLocks/>
              </p:cNvSpPr>
              <p:nvPr/>
            </p:nvSpPr>
            <p:spPr bwMode="auto">
              <a:xfrm>
                <a:off x="4512" y="2221"/>
                <a:ext cx="1032" cy="402"/>
              </a:xfrm>
              <a:custGeom>
                <a:avLst/>
                <a:gdLst>
                  <a:gd name="T0" fmla="*/ 0 w 1032"/>
                  <a:gd name="T1" fmla="*/ 402 h 402"/>
                  <a:gd name="T2" fmla="*/ 90 w 1032"/>
                  <a:gd name="T3" fmla="*/ 333 h 402"/>
                  <a:gd name="T4" fmla="*/ 208 w 1032"/>
                  <a:gd name="T5" fmla="*/ 250 h 402"/>
                  <a:gd name="T6" fmla="*/ 408 w 1032"/>
                  <a:gd name="T7" fmla="*/ 146 h 402"/>
                  <a:gd name="T8" fmla="*/ 624 w 1032"/>
                  <a:gd name="T9" fmla="*/ 73 h 402"/>
                  <a:gd name="T10" fmla="*/ 816 w 1032"/>
                  <a:gd name="T11" fmla="*/ 24 h 402"/>
                  <a:gd name="T12" fmla="*/ 904 w 1032"/>
                  <a:gd name="T13" fmla="*/ 6 h 402"/>
                  <a:gd name="T14" fmla="*/ 1032 w 1032"/>
                  <a:gd name="T15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32" h="402">
                    <a:moveTo>
                      <a:pt x="0" y="402"/>
                    </a:moveTo>
                    <a:cubicBezTo>
                      <a:pt x="15" y="391"/>
                      <a:pt x="55" y="358"/>
                      <a:pt x="90" y="333"/>
                    </a:cubicBezTo>
                    <a:cubicBezTo>
                      <a:pt x="125" y="308"/>
                      <a:pt x="155" y="281"/>
                      <a:pt x="208" y="250"/>
                    </a:cubicBezTo>
                    <a:cubicBezTo>
                      <a:pt x="261" y="219"/>
                      <a:pt x="339" y="176"/>
                      <a:pt x="408" y="146"/>
                    </a:cubicBezTo>
                    <a:cubicBezTo>
                      <a:pt x="477" y="116"/>
                      <a:pt x="556" y="94"/>
                      <a:pt x="624" y="73"/>
                    </a:cubicBezTo>
                    <a:cubicBezTo>
                      <a:pt x="692" y="53"/>
                      <a:pt x="769" y="36"/>
                      <a:pt x="816" y="24"/>
                    </a:cubicBezTo>
                    <a:cubicBezTo>
                      <a:pt x="863" y="13"/>
                      <a:pt x="868" y="10"/>
                      <a:pt x="904" y="6"/>
                    </a:cubicBezTo>
                    <a:cubicBezTo>
                      <a:pt x="940" y="2"/>
                      <a:pt x="986" y="1"/>
                      <a:pt x="1032" y="0"/>
                    </a:cubicBezTo>
                  </a:path>
                </a:pathLst>
              </a:custGeom>
              <a:noFill/>
              <a:ln w="38100" cap="flat" cmpd="sng">
                <a:solidFill>
                  <a:srgbClr val="00808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173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Shock at Exit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76250" y="1458166"/>
            <a:ext cx="8246341" cy="612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 (con’t):</a:t>
            </a:r>
            <a:endParaRPr lang="en-US" altLang="en-US" b="1" baseline="-25000"/>
          </a:p>
        </p:txBody>
      </p:sp>
      <p:grpSp>
        <p:nvGrpSpPr>
          <p:cNvPr id="6" name="Group 139"/>
          <p:cNvGrpSpPr>
            <a:grpSpLocks/>
          </p:cNvGrpSpPr>
          <p:nvPr/>
        </p:nvGrpSpPr>
        <p:grpSpPr bwMode="auto">
          <a:xfrm>
            <a:off x="1352262" y="2477902"/>
            <a:ext cx="3618056" cy="1588434"/>
            <a:chOff x="937" y="1769"/>
            <a:chExt cx="2507" cy="1134"/>
          </a:xfrm>
        </p:grpSpPr>
        <p:sp>
          <p:nvSpPr>
            <p:cNvPr id="7" name="Rectangle 71"/>
            <p:cNvSpPr>
              <a:spLocks noChangeArrowheads="1"/>
            </p:cNvSpPr>
            <p:nvPr/>
          </p:nvSpPr>
          <p:spPr bwMode="auto">
            <a:xfrm>
              <a:off x="1407" y="2627"/>
              <a:ext cx="262" cy="221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26"/>
            <p:cNvSpPr>
              <a:spLocks noChangeArrowheads="1"/>
            </p:cNvSpPr>
            <p:nvPr/>
          </p:nvSpPr>
          <p:spPr bwMode="auto">
            <a:xfrm>
              <a:off x="2535" y="2611"/>
              <a:ext cx="886" cy="237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9" name="Object 27"/>
            <p:cNvGraphicFramePr>
              <a:graphicFrameLocks noChangeAspect="1"/>
            </p:cNvGraphicFramePr>
            <p:nvPr/>
          </p:nvGraphicFramePr>
          <p:xfrm>
            <a:off x="937" y="1769"/>
            <a:ext cx="2507" cy="11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Equation" r:id="rId3" imgW="2222280" imgH="1002960" progId="Equation.3">
                    <p:embed/>
                  </p:oleObj>
                </mc:Choice>
                <mc:Fallback>
                  <p:oleObj name="Equation" r:id="rId3" imgW="2222280" imgH="1002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7" y="1769"/>
                          <a:ext cx="2507" cy="11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513773" y="1834963"/>
            <a:ext cx="5059795" cy="61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300" b="1" dirty="0">
                <a:solidFill>
                  <a:srgbClr val="8C2F00"/>
                </a:solidFill>
              </a:rPr>
              <a:t>“Shock” at throat </a:t>
            </a:r>
            <a:r>
              <a:rPr lang="en-US" altLang="zh-CN" sz="2300" b="1" dirty="0" smtClean="0">
                <a:solidFill>
                  <a:srgbClr val="8C2F00"/>
                </a:solidFill>
              </a:rPr>
              <a:t>(</a:t>
            </a:r>
            <a:r>
              <a:rPr lang="en-US" altLang="zh-CN" sz="2300" b="1" dirty="0" smtClean="0">
                <a:solidFill>
                  <a:srgbClr val="8C2F00"/>
                </a:solidFill>
              </a:rPr>
              <a:t>red curve)</a:t>
            </a:r>
            <a:r>
              <a:rPr lang="en-US" altLang="en-US" sz="2300" b="1" dirty="0">
                <a:solidFill>
                  <a:srgbClr val="8C2F00"/>
                </a:solidFill>
              </a:rPr>
              <a:t/>
            </a:r>
            <a:br>
              <a:rPr lang="en-US" altLang="en-US" sz="2300" b="1" dirty="0">
                <a:solidFill>
                  <a:srgbClr val="8C2F00"/>
                </a:solidFill>
              </a:rPr>
            </a:br>
            <a:r>
              <a:rPr lang="en-US" altLang="en-US" sz="2300" dirty="0">
                <a:solidFill>
                  <a:srgbClr val="003399"/>
                </a:solidFill>
              </a:rPr>
              <a:t>(Use isentropic relations/tables)</a:t>
            </a:r>
            <a:endParaRPr lang="en-US" altLang="en-US" dirty="0">
              <a:solidFill>
                <a:srgbClr val="003399"/>
              </a:solidFill>
            </a:endParaRPr>
          </a:p>
        </p:txBody>
      </p:sp>
      <p:sp>
        <p:nvSpPr>
          <p:cNvPr id="11" name="Rectangle 72"/>
          <p:cNvSpPr>
            <a:spLocks noChangeArrowheads="1"/>
          </p:cNvSpPr>
          <p:nvPr/>
        </p:nvSpPr>
        <p:spPr bwMode="auto">
          <a:xfrm>
            <a:off x="502228" y="3964081"/>
            <a:ext cx="8246341" cy="612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300" b="1" dirty="0">
                <a:solidFill>
                  <a:srgbClr val="8C2F00"/>
                </a:solidFill>
              </a:rPr>
              <a:t>Shock at </a:t>
            </a:r>
            <a:r>
              <a:rPr lang="en-US" altLang="en-US" sz="2300" b="1" dirty="0" smtClean="0">
                <a:solidFill>
                  <a:srgbClr val="8C2F00"/>
                </a:solidFill>
              </a:rPr>
              <a:t>exit (green curve)</a:t>
            </a:r>
            <a:r>
              <a:rPr lang="en-US" altLang="en-US" sz="2300" b="1" dirty="0">
                <a:solidFill>
                  <a:srgbClr val="8C2F00"/>
                </a:solidFill>
              </a:rPr>
              <a:t/>
            </a:r>
            <a:br>
              <a:rPr lang="en-US" altLang="en-US" sz="2300" b="1" dirty="0">
                <a:solidFill>
                  <a:srgbClr val="8C2F00"/>
                </a:solidFill>
              </a:rPr>
            </a:br>
            <a:r>
              <a:rPr lang="en-US" altLang="en-US" sz="2300" dirty="0">
                <a:solidFill>
                  <a:srgbClr val="003399"/>
                </a:solidFill>
              </a:rPr>
              <a:t>(supersonic isentropic flow up to exit)</a:t>
            </a:r>
            <a:endParaRPr lang="en-US" altLang="en-US" dirty="0">
              <a:solidFill>
                <a:srgbClr val="003399"/>
              </a:solidFill>
            </a:endParaRPr>
          </a:p>
        </p:txBody>
      </p:sp>
      <p:graphicFrame>
        <p:nvGraphicFramePr>
          <p:cNvPr id="12" name="Object 74"/>
          <p:cNvGraphicFramePr>
            <a:graphicFrameLocks noChangeAspect="1"/>
          </p:cNvGraphicFramePr>
          <p:nvPr/>
        </p:nvGraphicFramePr>
        <p:xfrm>
          <a:off x="1424421" y="4611221"/>
          <a:ext cx="4857750" cy="502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2984400" imgH="317160" progId="Equation.3">
                  <p:embed/>
                </p:oleObj>
              </mc:Choice>
              <mc:Fallback>
                <p:oleObj name="Equation" r:id="rId5" imgW="298440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4421" y="4611221"/>
                        <a:ext cx="4857750" cy="5028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46"/>
          <p:cNvGrpSpPr>
            <a:grpSpLocks/>
          </p:cNvGrpSpPr>
          <p:nvPr/>
        </p:nvGrpSpPr>
        <p:grpSpPr bwMode="auto">
          <a:xfrm>
            <a:off x="825500" y="4899772"/>
            <a:ext cx="7891318" cy="649941"/>
            <a:chOff x="572" y="3498"/>
            <a:chExt cx="5468" cy="464"/>
          </a:xfrm>
        </p:grpSpPr>
        <p:sp>
          <p:nvSpPr>
            <p:cNvPr id="14" name="Rectangle 75"/>
            <p:cNvSpPr>
              <a:spLocks noChangeArrowheads="1"/>
            </p:cNvSpPr>
            <p:nvPr/>
          </p:nvSpPr>
          <p:spPr bwMode="auto">
            <a:xfrm>
              <a:off x="572" y="3566"/>
              <a:ext cx="4322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/>
            <a:lstStyle>
              <a:lvl1pPr marL="285750" indent="-2857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800100" indent="-34290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657350" indent="-514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2190750" indent="-41910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724150" indent="-41910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181350" indent="-4191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638550" indent="-4191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4095750" indent="-4191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552950" indent="-4191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lvl="1">
                <a:spcBef>
                  <a:spcPct val="20000"/>
                </a:spcBef>
              </a:pPr>
              <a:r>
                <a:rPr lang="en-US" altLang="en-US" sz="2300">
                  <a:solidFill>
                    <a:srgbClr val="003399"/>
                  </a:solidFill>
                </a:rPr>
                <a:t>(normal shock at M=3, shock relations/tables)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grpSp>
          <p:nvGrpSpPr>
            <p:cNvPr id="15" name="Group 145"/>
            <p:cNvGrpSpPr>
              <a:grpSpLocks/>
            </p:cNvGrpSpPr>
            <p:nvPr/>
          </p:nvGrpSpPr>
          <p:grpSpPr bwMode="auto">
            <a:xfrm>
              <a:off x="4864" y="3498"/>
              <a:ext cx="1176" cy="464"/>
              <a:chOff x="4864" y="3522"/>
              <a:chExt cx="1176" cy="464"/>
            </a:xfrm>
          </p:grpSpPr>
          <p:grpSp>
            <p:nvGrpSpPr>
              <p:cNvPr id="16" name="Group 96"/>
              <p:cNvGrpSpPr>
                <a:grpSpLocks/>
              </p:cNvGrpSpPr>
              <p:nvPr/>
            </p:nvGrpSpPr>
            <p:grpSpPr bwMode="auto">
              <a:xfrm>
                <a:off x="4864" y="3522"/>
                <a:ext cx="520" cy="464"/>
                <a:chOff x="4864" y="3226"/>
                <a:chExt cx="520" cy="464"/>
              </a:xfrm>
            </p:grpSpPr>
            <p:sp>
              <p:nvSpPr>
                <p:cNvPr id="18" name="Line 77"/>
                <p:cNvSpPr>
                  <a:spLocks noChangeShapeType="1"/>
                </p:cNvSpPr>
                <p:nvPr/>
              </p:nvSpPr>
              <p:spPr bwMode="auto">
                <a:xfrm>
                  <a:off x="5353" y="3226"/>
                  <a:ext cx="0" cy="464"/>
                </a:xfrm>
                <a:prstGeom prst="line">
                  <a:avLst/>
                </a:prstGeom>
                <a:noFill/>
                <a:ln w="57150">
                  <a:solidFill>
                    <a:srgbClr val="00808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4864" y="3304"/>
                  <a:ext cx="520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/>
                    <a:t>M</a:t>
                  </a:r>
                  <a:r>
                    <a:rPr lang="en-US" altLang="en-US" sz="2000" baseline="-25000"/>
                    <a:t>1</a:t>
                  </a:r>
                  <a:r>
                    <a:rPr lang="en-US" altLang="en-US" sz="2000"/>
                    <a:t>=3</a:t>
                  </a:r>
                </a:p>
              </p:txBody>
            </p:sp>
          </p:grpSp>
          <p:sp>
            <p:nvSpPr>
              <p:cNvPr id="17" name="Text Box 85"/>
              <p:cNvSpPr txBox="1">
                <a:spLocks noChangeArrowheads="1"/>
              </p:cNvSpPr>
              <p:nvPr/>
            </p:nvSpPr>
            <p:spPr bwMode="auto">
              <a:xfrm>
                <a:off x="5360" y="3600"/>
                <a:ext cx="680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M</a:t>
                </a:r>
                <a:r>
                  <a:rPr lang="en-US" altLang="en-US" sz="2000" baseline="-25000"/>
                  <a:t>2</a:t>
                </a:r>
                <a:r>
                  <a:rPr lang="en-US" altLang="en-US" sz="2000"/>
                  <a:t>=M</a:t>
                </a:r>
                <a:r>
                  <a:rPr lang="en-US" altLang="en-US" sz="2000" baseline="-25000"/>
                  <a:t>e</a:t>
                </a:r>
              </a:p>
            </p:txBody>
          </p:sp>
        </p:grpSp>
      </p:grpSp>
      <p:grpSp>
        <p:nvGrpSpPr>
          <p:cNvPr id="20" name="Group 144"/>
          <p:cNvGrpSpPr>
            <a:grpSpLocks/>
          </p:cNvGrpSpPr>
          <p:nvPr/>
        </p:nvGrpSpPr>
        <p:grpSpPr bwMode="auto">
          <a:xfrm>
            <a:off x="5144945" y="1453964"/>
            <a:ext cx="3606511" cy="2931739"/>
            <a:chOff x="3565" y="1038"/>
            <a:chExt cx="2499" cy="2093"/>
          </a:xfrm>
        </p:grpSpPr>
        <p:sp>
          <p:nvSpPr>
            <p:cNvPr id="21" name="Rectangle 99"/>
            <p:cNvSpPr>
              <a:spLocks noChangeArrowheads="1"/>
            </p:cNvSpPr>
            <p:nvPr/>
          </p:nvSpPr>
          <p:spPr bwMode="auto">
            <a:xfrm>
              <a:off x="5631" y="2701"/>
              <a:ext cx="413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b="1">
                  <a:solidFill>
                    <a:srgbClr val="A8AB3D"/>
                  </a:solidFill>
                </a:rPr>
                <a:t>p</a:t>
              </a:r>
              <a:r>
                <a:rPr lang="en-US" altLang="en-US" sz="1400" b="1" baseline="-25000">
                  <a:solidFill>
                    <a:srgbClr val="A8AB3D"/>
                  </a:solidFill>
                </a:rPr>
                <a:t>es,sup</a:t>
              </a:r>
            </a:p>
          </p:txBody>
        </p:sp>
        <p:sp>
          <p:nvSpPr>
            <p:cNvPr id="22" name="Line 100"/>
            <p:cNvSpPr>
              <a:spLocks noChangeShapeType="1"/>
            </p:cNvSpPr>
            <p:nvPr/>
          </p:nvSpPr>
          <p:spPr bwMode="auto">
            <a:xfrm>
              <a:off x="3953" y="2519"/>
              <a:ext cx="157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" name="Group 101"/>
            <p:cNvGrpSpPr>
              <a:grpSpLocks/>
            </p:cNvGrpSpPr>
            <p:nvPr/>
          </p:nvGrpSpPr>
          <p:grpSpPr bwMode="auto">
            <a:xfrm>
              <a:off x="3949" y="2076"/>
              <a:ext cx="1737" cy="891"/>
              <a:chOff x="3798" y="2679"/>
              <a:chExt cx="1969" cy="1715"/>
            </a:xfrm>
          </p:grpSpPr>
          <p:sp>
            <p:nvSpPr>
              <p:cNvPr id="54" name="Line 102"/>
              <p:cNvSpPr>
                <a:spLocks noChangeShapeType="1"/>
              </p:cNvSpPr>
              <p:nvPr/>
            </p:nvSpPr>
            <p:spPr bwMode="auto">
              <a:xfrm flipV="1">
                <a:off x="3798" y="2679"/>
                <a:ext cx="0" cy="17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03"/>
              <p:cNvSpPr>
                <a:spLocks noChangeShapeType="1"/>
              </p:cNvSpPr>
              <p:nvPr/>
            </p:nvSpPr>
            <p:spPr bwMode="auto">
              <a:xfrm>
                <a:off x="3798" y="4394"/>
                <a:ext cx="196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Freeform 104"/>
            <p:cNvSpPr>
              <a:spLocks/>
            </p:cNvSpPr>
            <p:nvPr/>
          </p:nvSpPr>
          <p:spPr bwMode="auto">
            <a:xfrm>
              <a:off x="3963" y="2234"/>
              <a:ext cx="1702" cy="619"/>
            </a:xfrm>
            <a:custGeom>
              <a:avLst/>
              <a:gdLst>
                <a:gd name="T0" fmla="*/ 0 w 1931"/>
                <a:gd name="T1" fmla="*/ 0 h 772"/>
                <a:gd name="T2" fmla="*/ 176 w 1931"/>
                <a:gd name="T3" fmla="*/ 32 h 772"/>
                <a:gd name="T4" fmla="*/ 336 w 1931"/>
                <a:gd name="T5" fmla="*/ 104 h 772"/>
                <a:gd name="T6" fmla="*/ 560 w 1931"/>
                <a:gd name="T7" fmla="*/ 240 h 772"/>
                <a:gd name="T8" fmla="*/ 744 w 1931"/>
                <a:gd name="T9" fmla="*/ 360 h 772"/>
                <a:gd name="T10" fmla="*/ 915 w 1931"/>
                <a:gd name="T11" fmla="*/ 491 h 772"/>
                <a:gd name="T12" fmla="*/ 1203 w 1931"/>
                <a:gd name="T13" fmla="*/ 626 h 772"/>
                <a:gd name="T14" fmla="*/ 1587 w 1931"/>
                <a:gd name="T15" fmla="*/ 733 h 772"/>
                <a:gd name="T16" fmla="*/ 1781 w 1931"/>
                <a:gd name="T17" fmla="*/ 767 h 772"/>
                <a:gd name="T18" fmla="*/ 1931 w 1931"/>
                <a:gd name="T19" fmla="*/ 767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31" h="772">
                  <a:moveTo>
                    <a:pt x="0" y="0"/>
                  </a:moveTo>
                  <a:cubicBezTo>
                    <a:pt x="29" y="5"/>
                    <a:pt x="120" y="15"/>
                    <a:pt x="176" y="32"/>
                  </a:cubicBezTo>
                  <a:cubicBezTo>
                    <a:pt x="232" y="49"/>
                    <a:pt x="272" y="69"/>
                    <a:pt x="336" y="104"/>
                  </a:cubicBezTo>
                  <a:cubicBezTo>
                    <a:pt x="400" y="139"/>
                    <a:pt x="492" y="197"/>
                    <a:pt x="560" y="240"/>
                  </a:cubicBezTo>
                  <a:cubicBezTo>
                    <a:pt x="628" y="283"/>
                    <a:pt x="685" y="318"/>
                    <a:pt x="744" y="360"/>
                  </a:cubicBezTo>
                  <a:cubicBezTo>
                    <a:pt x="803" y="402"/>
                    <a:pt x="839" y="447"/>
                    <a:pt x="915" y="491"/>
                  </a:cubicBezTo>
                  <a:cubicBezTo>
                    <a:pt x="991" y="535"/>
                    <a:pt x="1091" y="585"/>
                    <a:pt x="1203" y="626"/>
                  </a:cubicBezTo>
                  <a:cubicBezTo>
                    <a:pt x="1315" y="666"/>
                    <a:pt x="1491" y="710"/>
                    <a:pt x="1587" y="733"/>
                  </a:cubicBezTo>
                  <a:cubicBezTo>
                    <a:pt x="1683" y="756"/>
                    <a:pt x="1724" y="762"/>
                    <a:pt x="1781" y="767"/>
                  </a:cubicBezTo>
                  <a:cubicBezTo>
                    <a:pt x="1838" y="772"/>
                    <a:pt x="1900" y="767"/>
                    <a:pt x="1931" y="767"/>
                  </a:cubicBezTo>
                </a:path>
              </a:pathLst>
            </a:custGeom>
            <a:noFill/>
            <a:ln w="28575" cmpd="sng">
              <a:solidFill>
                <a:srgbClr val="A8AB3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05"/>
            <p:cNvSpPr>
              <a:spLocks noChangeShapeType="1"/>
            </p:cNvSpPr>
            <p:nvPr/>
          </p:nvSpPr>
          <p:spPr bwMode="auto">
            <a:xfrm>
              <a:off x="5532" y="1989"/>
              <a:ext cx="0" cy="8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06"/>
            <p:cNvSpPr>
              <a:spLocks noChangeShapeType="1"/>
            </p:cNvSpPr>
            <p:nvPr/>
          </p:nvSpPr>
          <p:spPr bwMode="auto">
            <a:xfrm>
              <a:off x="3951" y="1577"/>
              <a:ext cx="15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" name="Group 107"/>
            <p:cNvGrpSpPr>
              <a:grpSpLocks/>
            </p:cNvGrpSpPr>
            <p:nvPr/>
          </p:nvGrpSpPr>
          <p:grpSpPr bwMode="auto">
            <a:xfrm>
              <a:off x="3947" y="1124"/>
              <a:ext cx="1737" cy="910"/>
              <a:chOff x="3798" y="2679"/>
              <a:chExt cx="1969" cy="1715"/>
            </a:xfrm>
          </p:grpSpPr>
          <p:sp>
            <p:nvSpPr>
              <p:cNvPr id="52" name="Line 108"/>
              <p:cNvSpPr>
                <a:spLocks noChangeShapeType="1"/>
              </p:cNvSpPr>
              <p:nvPr/>
            </p:nvSpPr>
            <p:spPr bwMode="auto">
              <a:xfrm flipV="1">
                <a:off x="3798" y="2679"/>
                <a:ext cx="0" cy="17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09"/>
              <p:cNvSpPr>
                <a:spLocks noChangeShapeType="1"/>
              </p:cNvSpPr>
              <p:nvPr/>
            </p:nvSpPr>
            <p:spPr bwMode="auto">
              <a:xfrm>
                <a:off x="3798" y="4394"/>
                <a:ext cx="196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" name="Text Box 111"/>
            <p:cNvSpPr txBox="1">
              <a:spLocks noChangeArrowheads="1"/>
            </p:cNvSpPr>
            <p:nvPr/>
          </p:nvSpPr>
          <p:spPr bwMode="auto">
            <a:xfrm>
              <a:off x="4010" y="2479"/>
              <a:ext cx="482" cy="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1600" b="1" baseline="-25000"/>
            </a:p>
          </p:txBody>
        </p:sp>
        <p:sp>
          <p:nvSpPr>
            <p:cNvPr id="29" name="Text Box 112"/>
            <p:cNvSpPr txBox="1">
              <a:spLocks noChangeArrowheads="1"/>
            </p:cNvSpPr>
            <p:nvPr/>
          </p:nvSpPr>
          <p:spPr bwMode="auto">
            <a:xfrm>
              <a:off x="5733" y="2889"/>
              <a:ext cx="249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/>
                <a:t>x</a:t>
              </a:r>
            </a:p>
          </p:txBody>
        </p:sp>
        <p:sp>
          <p:nvSpPr>
            <p:cNvPr id="30" name="Text Box 113"/>
            <p:cNvSpPr txBox="1">
              <a:spLocks noChangeArrowheads="1"/>
            </p:cNvSpPr>
            <p:nvPr/>
          </p:nvSpPr>
          <p:spPr bwMode="auto">
            <a:xfrm>
              <a:off x="3565" y="1957"/>
              <a:ext cx="404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/>
                <a:t>p/p</a:t>
              </a:r>
              <a:r>
                <a:rPr lang="en-US" altLang="en-US" sz="1600" b="1" baseline="-25000"/>
                <a:t>o</a:t>
              </a:r>
            </a:p>
          </p:txBody>
        </p:sp>
        <p:sp>
          <p:nvSpPr>
            <p:cNvPr id="31" name="Line 114"/>
            <p:cNvSpPr>
              <a:spLocks noChangeShapeType="1"/>
            </p:cNvSpPr>
            <p:nvPr/>
          </p:nvSpPr>
          <p:spPr bwMode="auto">
            <a:xfrm flipH="1">
              <a:off x="3867" y="2212"/>
              <a:ext cx="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115"/>
            <p:cNvSpPr txBox="1">
              <a:spLocks noChangeArrowheads="1"/>
            </p:cNvSpPr>
            <p:nvPr/>
          </p:nvSpPr>
          <p:spPr bwMode="auto">
            <a:xfrm>
              <a:off x="3713" y="2127"/>
              <a:ext cx="213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/>
                <a:t>1</a:t>
              </a:r>
            </a:p>
          </p:txBody>
        </p:sp>
        <p:sp>
          <p:nvSpPr>
            <p:cNvPr id="33" name="Line 116"/>
            <p:cNvSpPr>
              <a:spLocks noChangeShapeType="1"/>
            </p:cNvSpPr>
            <p:nvPr/>
          </p:nvSpPr>
          <p:spPr bwMode="auto">
            <a:xfrm>
              <a:off x="4621" y="2086"/>
              <a:ext cx="0" cy="8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117"/>
            <p:cNvSpPr txBox="1">
              <a:spLocks noChangeArrowheads="1"/>
            </p:cNvSpPr>
            <p:nvPr/>
          </p:nvSpPr>
          <p:spPr bwMode="auto">
            <a:xfrm>
              <a:off x="5732" y="1898"/>
              <a:ext cx="24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/>
                <a:t>x</a:t>
              </a:r>
            </a:p>
          </p:txBody>
        </p:sp>
        <p:sp>
          <p:nvSpPr>
            <p:cNvPr id="35" name="Text Box 118"/>
            <p:cNvSpPr txBox="1">
              <a:spLocks noChangeArrowheads="1"/>
            </p:cNvSpPr>
            <p:nvPr/>
          </p:nvSpPr>
          <p:spPr bwMode="auto">
            <a:xfrm>
              <a:off x="3642" y="1038"/>
              <a:ext cx="404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/>
                <a:t>M</a:t>
              </a:r>
              <a:endParaRPr lang="en-US" altLang="en-US" sz="1600" b="1" baseline="-25000"/>
            </a:p>
          </p:txBody>
        </p:sp>
        <p:sp>
          <p:nvSpPr>
            <p:cNvPr id="36" name="Line 119"/>
            <p:cNvSpPr>
              <a:spLocks noChangeShapeType="1"/>
            </p:cNvSpPr>
            <p:nvPr/>
          </p:nvSpPr>
          <p:spPr bwMode="auto">
            <a:xfrm flipH="1">
              <a:off x="3865" y="1576"/>
              <a:ext cx="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120"/>
            <p:cNvSpPr txBox="1">
              <a:spLocks noChangeArrowheads="1"/>
            </p:cNvSpPr>
            <p:nvPr/>
          </p:nvSpPr>
          <p:spPr bwMode="auto">
            <a:xfrm>
              <a:off x="3711" y="1489"/>
              <a:ext cx="213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/>
                <a:t>1</a:t>
              </a:r>
            </a:p>
          </p:txBody>
        </p:sp>
        <p:sp>
          <p:nvSpPr>
            <p:cNvPr id="38" name="Line 121"/>
            <p:cNvSpPr>
              <a:spLocks noChangeShapeType="1"/>
            </p:cNvSpPr>
            <p:nvPr/>
          </p:nvSpPr>
          <p:spPr bwMode="auto">
            <a:xfrm>
              <a:off x="4619" y="1136"/>
              <a:ext cx="0" cy="9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auto">
            <a:xfrm>
              <a:off x="3955" y="1249"/>
              <a:ext cx="1630" cy="761"/>
            </a:xfrm>
            <a:custGeom>
              <a:avLst/>
              <a:gdLst>
                <a:gd name="T0" fmla="*/ 0 w 1848"/>
                <a:gd name="T1" fmla="*/ 947 h 947"/>
                <a:gd name="T2" fmla="*/ 224 w 1848"/>
                <a:gd name="T3" fmla="*/ 899 h 947"/>
                <a:gd name="T4" fmla="*/ 416 w 1848"/>
                <a:gd name="T5" fmla="*/ 803 h 947"/>
                <a:gd name="T6" fmla="*/ 584 w 1848"/>
                <a:gd name="T7" fmla="*/ 675 h 947"/>
                <a:gd name="T8" fmla="*/ 785 w 1848"/>
                <a:gd name="T9" fmla="*/ 366 h 947"/>
                <a:gd name="T10" fmla="*/ 832 w 1848"/>
                <a:gd name="T11" fmla="*/ 315 h 947"/>
                <a:gd name="T12" fmla="*/ 931 w 1848"/>
                <a:gd name="T13" fmla="*/ 268 h 947"/>
                <a:gd name="T14" fmla="*/ 1062 w 1848"/>
                <a:gd name="T15" fmla="*/ 197 h 947"/>
                <a:gd name="T16" fmla="*/ 1219 w 1848"/>
                <a:gd name="T17" fmla="*/ 131 h 947"/>
                <a:gd name="T18" fmla="*/ 1603 w 1848"/>
                <a:gd name="T19" fmla="*/ 21 h 947"/>
                <a:gd name="T20" fmla="*/ 1729 w 1848"/>
                <a:gd name="T21" fmla="*/ 4 h 947"/>
                <a:gd name="T22" fmla="*/ 1848 w 1848"/>
                <a:gd name="T23" fmla="*/ 3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48" h="947">
                  <a:moveTo>
                    <a:pt x="0" y="947"/>
                  </a:moveTo>
                  <a:cubicBezTo>
                    <a:pt x="37" y="939"/>
                    <a:pt x="155" y="923"/>
                    <a:pt x="224" y="899"/>
                  </a:cubicBezTo>
                  <a:cubicBezTo>
                    <a:pt x="293" y="875"/>
                    <a:pt x="356" y="840"/>
                    <a:pt x="416" y="803"/>
                  </a:cubicBezTo>
                  <a:cubicBezTo>
                    <a:pt x="476" y="766"/>
                    <a:pt x="522" y="748"/>
                    <a:pt x="584" y="675"/>
                  </a:cubicBezTo>
                  <a:cubicBezTo>
                    <a:pt x="646" y="602"/>
                    <a:pt x="744" y="426"/>
                    <a:pt x="785" y="366"/>
                  </a:cubicBezTo>
                  <a:cubicBezTo>
                    <a:pt x="826" y="306"/>
                    <a:pt x="808" y="331"/>
                    <a:pt x="832" y="315"/>
                  </a:cubicBezTo>
                  <a:cubicBezTo>
                    <a:pt x="856" y="299"/>
                    <a:pt x="893" y="288"/>
                    <a:pt x="931" y="268"/>
                  </a:cubicBezTo>
                  <a:cubicBezTo>
                    <a:pt x="969" y="248"/>
                    <a:pt x="1014" y="220"/>
                    <a:pt x="1062" y="197"/>
                  </a:cubicBezTo>
                  <a:cubicBezTo>
                    <a:pt x="1110" y="174"/>
                    <a:pt x="1129" y="160"/>
                    <a:pt x="1219" y="131"/>
                  </a:cubicBezTo>
                  <a:cubicBezTo>
                    <a:pt x="1309" y="102"/>
                    <a:pt x="1518" y="42"/>
                    <a:pt x="1603" y="21"/>
                  </a:cubicBezTo>
                  <a:cubicBezTo>
                    <a:pt x="1688" y="0"/>
                    <a:pt x="1688" y="7"/>
                    <a:pt x="1729" y="4"/>
                  </a:cubicBezTo>
                  <a:cubicBezTo>
                    <a:pt x="1770" y="1"/>
                    <a:pt x="1823" y="3"/>
                    <a:pt x="1848" y="3"/>
                  </a:cubicBezTo>
                </a:path>
              </a:pathLst>
            </a:custGeom>
            <a:noFill/>
            <a:ln w="28575" cmpd="sng">
              <a:solidFill>
                <a:srgbClr val="A8AB3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23"/>
            <p:cNvSpPr>
              <a:spLocks noChangeShapeType="1"/>
            </p:cNvSpPr>
            <p:nvPr/>
          </p:nvSpPr>
          <p:spPr bwMode="auto">
            <a:xfrm>
              <a:off x="5530" y="1039"/>
              <a:ext cx="0" cy="8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124"/>
            <p:cNvSpPr>
              <a:spLocks noChangeArrowheads="1"/>
            </p:cNvSpPr>
            <p:nvPr/>
          </p:nvSpPr>
          <p:spPr bwMode="auto">
            <a:xfrm>
              <a:off x="5561" y="1148"/>
              <a:ext cx="438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b="1">
                  <a:solidFill>
                    <a:srgbClr val="A8AB3D"/>
                  </a:solidFill>
                </a:rPr>
                <a:t>M</a:t>
              </a:r>
              <a:r>
                <a:rPr lang="en-US" altLang="en-US" sz="1400" b="1" baseline="-25000">
                  <a:solidFill>
                    <a:srgbClr val="A8AB3D"/>
                  </a:solidFill>
                </a:rPr>
                <a:t>es</a:t>
              </a:r>
              <a:r>
                <a:rPr lang="en-US" altLang="en-US" sz="1400" b="1">
                  <a:solidFill>
                    <a:srgbClr val="A8AB3D"/>
                  </a:solidFill>
                </a:rPr>
                <a:t>=3</a:t>
              </a:r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auto">
            <a:xfrm>
              <a:off x="4618" y="1592"/>
              <a:ext cx="913" cy="320"/>
            </a:xfrm>
            <a:custGeom>
              <a:avLst/>
              <a:gdLst>
                <a:gd name="T0" fmla="*/ 0 w 1035"/>
                <a:gd name="T1" fmla="*/ 0 h 339"/>
                <a:gd name="T2" fmla="*/ 90 w 1035"/>
                <a:gd name="T3" fmla="*/ 44 h 339"/>
                <a:gd name="T4" fmla="*/ 337 w 1035"/>
                <a:gd name="T5" fmla="*/ 200 h 339"/>
                <a:gd name="T6" fmla="*/ 721 w 1035"/>
                <a:gd name="T7" fmla="*/ 316 h 339"/>
                <a:gd name="T8" fmla="*/ 1035 w 1035"/>
                <a:gd name="T9" fmla="*/ 338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339">
                  <a:moveTo>
                    <a:pt x="0" y="0"/>
                  </a:moveTo>
                  <a:cubicBezTo>
                    <a:pt x="15" y="7"/>
                    <a:pt x="34" y="11"/>
                    <a:pt x="90" y="44"/>
                  </a:cubicBezTo>
                  <a:cubicBezTo>
                    <a:pt x="146" y="77"/>
                    <a:pt x="232" y="155"/>
                    <a:pt x="337" y="200"/>
                  </a:cubicBezTo>
                  <a:cubicBezTo>
                    <a:pt x="442" y="246"/>
                    <a:pt x="605" y="293"/>
                    <a:pt x="721" y="316"/>
                  </a:cubicBezTo>
                  <a:cubicBezTo>
                    <a:pt x="837" y="339"/>
                    <a:pt x="970" y="333"/>
                    <a:pt x="1035" y="338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26"/>
            <p:cNvSpPr>
              <a:spLocks/>
            </p:cNvSpPr>
            <p:nvPr/>
          </p:nvSpPr>
          <p:spPr bwMode="auto">
            <a:xfrm>
              <a:off x="4648" y="2279"/>
              <a:ext cx="1039" cy="251"/>
            </a:xfrm>
            <a:custGeom>
              <a:avLst/>
              <a:gdLst>
                <a:gd name="T0" fmla="*/ 0 w 1178"/>
                <a:gd name="T1" fmla="*/ 173 h 173"/>
                <a:gd name="T2" fmla="*/ 324 w 1178"/>
                <a:gd name="T3" fmla="*/ 131 h 173"/>
                <a:gd name="T4" fmla="*/ 786 w 1178"/>
                <a:gd name="T5" fmla="*/ 28 h 173"/>
                <a:gd name="T6" fmla="*/ 1028 w 1178"/>
                <a:gd name="T7" fmla="*/ 4 h 173"/>
                <a:gd name="T8" fmla="*/ 1178 w 1178"/>
                <a:gd name="T9" fmla="*/ 4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8" h="173">
                  <a:moveTo>
                    <a:pt x="0" y="173"/>
                  </a:moveTo>
                  <a:cubicBezTo>
                    <a:pt x="54" y="166"/>
                    <a:pt x="193" y="155"/>
                    <a:pt x="324" y="131"/>
                  </a:cubicBezTo>
                  <a:cubicBezTo>
                    <a:pt x="455" y="107"/>
                    <a:pt x="669" y="50"/>
                    <a:pt x="786" y="28"/>
                  </a:cubicBezTo>
                  <a:cubicBezTo>
                    <a:pt x="903" y="7"/>
                    <a:pt x="963" y="8"/>
                    <a:pt x="1028" y="4"/>
                  </a:cubicBezTo>
                  <a:cubicBezTo>
                    <a:pt x="1093" y="0"/>
                    <a:pt x="1147" y="4"/>
                    <a:pt x="1178" y="4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127"/>
            <p:cNvSpPr>
              <a:spLocks noChangeArrowheads="1"/>
            </p:cNvSpPr>
            <p:nvPr/>
          </p:nvSpPr>
          <p:spPr bwMode="auto">
            <a:xfrm>
              <a:off x="5507" y="1807"/>
              <a:ext cx="456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b="1">
                  <a:solidFill>
                    <a:schemeClr val="accent2"/>
                  </a:solidFill>
                </a:rPr>
                <a:t>M</a:t>
              </a:r>
              <a:r>
                <a:rPr lang="en-US" altLang="en-US" sz="1400" b="1" baseline="-25000">
                  <a:solidFill>
                    <a:schemeClr val="accent2"/>
                  </a:solidFill>
                </a:rPr>
                <a:t>es,sub</a:t>
              </a:r>
              <a:endParaRPr lang="en-US" altLang="en-US" sz="1400" b="1">
                <a:solidFill>
                  <a:schemeClr val="accent2"/>
                </a:solidFill>
              </a:endParaRPr>
            </a:p>
          </p:txBody>
        </p:sp>
        <p:sp>
          <p:nvSpPr>
            <p:cNvPr id="45" name="Rectangle 128"/>
            <p:cNvSpPr>
              <a:spLocks noChangeArrowheads="1"/>
            </p:cNvSpPr>
            <p:nvPr/>
          </p:nvSpPr>
          <p:spPr bwMode="auto">
            <a:xfrm>
              <a:off x="5651" y="2152"/>
              <a:ext cx="413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b="1">
                  <a:solidFill>
                    <a:schemeClr val="accent2"/>
                  </a:solidFill>
                </a:rPr>
                <a:t>p</a:t>
              </a:r>
              <a:r>
                <a:rPr lang="en-US" altLang="en-US" sz="1400" b="1" baseline="-25000">
                  <a:solidFill>
                    <a:schemeClr val="accent2"/>
                  </a:solidFill>
                </a:rPr>
                <a:t>es,sub</a:t>
              </a:r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auto">
            <a:xfrm>
              <a:off x="5533" y="2676"/>
              <a:ext cx="133" cy="174"/>
            </a:xfrm>
            <a:custGeom>
              <a:avLst/>
              <a:gdLst>
                <a:gd name="T0" fmla="*/ 0 w 150"/>
                <a:gd name="T1" fmla="*/ 289 h 289"/>
                <a:gd name="T2" fmla="*/ 0 w 150"/>
                <a:gd name="T3" fmla="*/ 5 h 289"/>
                <a:gd name="T4" fmla="*/ 150 w 150"/>
                <a:gd name="T5" fmla="*/ 5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89">
                  <a:moveTo>
                    <a:pt x="0" y="289"/>
                  </a:moveTo>
                  <a:lnTo>
                    <a:pt x="0" y="5"/>
                  </a:lnTo>
                  <a:cubicBezTo>
                    <a:pt x="50" y="0"/>
                    <a:pt x="119" y="5"/>
                    <a:pt x="150" y="5"/>
                  </a:cubicBezTo>
                </a:path>
              </a:pathLst>
            </a:custGeom>
            <a:noFill/>
            <a:ln w="28575" cmpd="sng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30"/>
            <p:cNvSpPr>
              <a:spLocks noChangeArrowheads="1"/>
            </p:cNvSpPr>
            <p:nvPr/>
          </p:nvSpPr>
          <p:spPr bwMode="auto">
            <a:xfrm>
              <a:off x="5651" y="2530"/>
              <a:ext cx="336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b="1">
                  <a:solidFill>
                    <a:srgbClr val="008080"/>
                  </a:solidFill>
                </a:rPr>
                <a:t>p</a:t>
              </a:r>
              <a:r>
                <a:rPr lang="en-US" altLang="en-US" sz="1400" b="1" baseline="-25000">
                  <a:solidFill>
                    <a:srgbClr val="008080"/>
                  </a:solidFill>
                </a:rPr>
                <a:t>e,sh</a:t>
              </a:r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auto">
            <a:xfrm>
              <a:off x="4626" y="2526"/>
              <a:ext cx="910" cy="317"/>
            </a:xfrm>
            <a:custGeom>
              <a:avLst/>
              <a:gdLst>
                <a:gd name="T0" fmla="*/ 0 w 1032"/>
                <a:gd name="T1" fmla="*/ 0 h 528"/>
                <a:gd name="T2" fmla="*/ 160 w 1032"/>
                <a:gd name="T3" fmla="*/ 160 h 528"/>
                <a:gd name="T4" fmla="*/ 352 w 1032"/>
                <a:gd name="T5" fmla="*/ 304 h 528"/>
                <a:gd name="T6" fmla="*/ 496 w 1032"/>
                <a:gd name="T7" fmla="*/ 368 h 528"/>
                <a:gd name="T8" fmla="*/ 704 w 1032"/>
                <a:gd name="T9" fmla="*/ 456 h 528"/>
                <a:gd name="T10" fmla="*/ 864 w 1032"/>
                <a:gd name="T11" fmla="*/ 504 h 528"/>
                <a:gd name="T12" fmla="*/ 1032 w 1032"/>
                <a:gd name="T13" fmla="*/ 528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32" h="528">
                  <a:moveTo>
                    <a:pt x="0" y="0"/>
                  </a:moveTo>
                  <a:cubicBezTo>
                    <a:pt x="27" y="27"/>
                    <a:pt x="101" y="109"/>
                    <a:pt x="160" y="160"/>
                  </a:cubicBezTo>
                  <a:cubicBezTo>
                    <a:pt x="219" y="211"/>
                    <a:pt x="296" y="269"/>
                    <a:pt x="352" y="304"/>
                  </a:cubicBezTo>
                  <a:cubicBezTo>
                    <a:pt x="408" y="339"/>
                    <a:pt x="437" y="343"/>
                    <a:pt x="496" y="368"/>
                  </a:cubicBezTo>
                  <a:cubicBezTo>
                    <a:pt x="555" y="393"/>
                    <a:pt x="643" y="433"/>
                    <a:pt x="704" y="456"/>
                  </a:cubicBezTo>
                  <a:cubicBezTo>
                    <a:pt x="765" y="479"/>
                    <a:pt x="809" y="492"/>
                    <a:pt x="864" y="504"/>
                  </a:cubicBezTo>
                  <a:cubicBezTo>
                    <a:pt x="919" y="516"/>
                    <a:pt x="975" y="522"/>
                    <a:pt x="1032" y="528"/>
                  </a:cubicBezTo>
                </a:path>
              </a:pathLst>
            </a:custGeom>
            <a:noFill/>
            <a:ln w="38100" cap="flat" cmpd="sng">
              <a:solidFill>
                <a:srgbClr val="00808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auto">
            <a:xfrm>
              <a:off x="5521" y="1246"/>
              <a:ext cx="43" cy="549"/>
            </a:xfrm>
            <a:custGeom>
              <a:avLst/>
              <a:gdLst>
                <a:gd name="T0" fmla="*/ 0 w 41"/>
                <a:gd name="T1" fmla="*/ 0 h 762"/>
                <a:gd name="T2" fmla="*/ 0 w 41"/>
                <a:gd name="T3" fmla="*/ 762 h 762"/>
                <a:gd name="T4" fmla="*/ 41 w 41"/>
                <a:gd name="T5" fmla="*/ 762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762">
                  <a:moveTo>
                    <a:pt x="0" y="0"/>
                  </a:moveTo>
                  <a:lnTo>
                    <a:pt x="0" y="762"/>
                  </a:lnTo>
                  <a:lnTo>
                    <a:pt x="41" y="762"/>
                  </a:lnTo>
                </a:path>
              </a:pathLst>
            </a:custGeom>
            <a:noFill/>
            <a:ln w="28575" cmpd="sng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3"/>
            <p:cNvSpPr>
              <a:spLocks noChangeArrowheads="1"/>
            </p:cNvSpPr>
            <p:nvPr/>
          </p:nvSpPr>
          <p:spPr bwMode="auto">
            <a:xfrm>
              <a:off x="5541" y="1649"/>
              <a:ext cx="378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400" b="1">
                  <a:solidFill>
                    <a:srgbClr val="008080"/>
                  </a:solidFill>
                </a:rPr>
                <a:t>M</a:t>
              </a:r>
              <a:r>
                <a:rPr lang="en-US" altLang="en-US" sz="1400" b="1" baseline="-25000">
                  <a:solidFill>
                    <a:srgbClr val="008080"/>
                  </a:solidFill>
                </a:rPr>
                <a:t>e,sh</a:t>
              </a:r>
            </a:p>
          </p:txBody>
        </p:sp>
        <p:sp>
          <p:nvSpPr>
            <p:cNvPr id="51" name="Freeform 134"/>
            <p:cNvSpPr>
              <a:spLocks/>
            </p:cNvSpPr>
            <p:nvPr/>
          </p:nvSpPr>
          <p:spPr bwMode="auto">
            <a:xfrm>
              <a:off x="4619" y="1249"/>
              <a:ext cx="910" cy="323"/>
            </a:xfrm>
            <a:custGeom>
              <a:avLst/>
              <a:gdLst>
                <a:gd name="T0" fmla="*/ 0 w 1032"/>
                <a:gd name="T1" fmla="*/ 402 h 402"/>
                <a:gd name="T2" fmla="*/ 90 w 1032"/>
                <a:gd name="T3" fmla="*/ 333 h 402"/>
                <a:gd name="T4" fmla="*/ 208 w 1032"/>
                <a:gd name="T5" fmla="*/ 250 h 402"/>
                <a:gd name="T6" fmla="*/ 408 w 1032"/>
                <a:gd name="T7" fmla="*/ 146 h 402"/>
                <a:gd name="T8" fmla="*/ 624 w 1032"/>
                <a:gd name="T9" fmla="*/ 73 h 402"/>
                <a:gd name="T10" fmla="*/ 816 w 1032"/>
                <a:gd name="T11" fmla="*/ 24 h 402"/>
                <a:gd name="T12" fmla="*/ 904 w 1032"/>
                <a:gd name="T13" fmla="*/ 6 h 402"/>
                <a:gd name="T14" fmla="*/ 1032 w 1032"/>
                <a:gd name="T15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32" h="402">
                  <a:moveTo>
                    <a:pt x="0" y="402"/>
                  </a:moveTo>
                  <a:cubicBezTo>
                    <a:pt x="15" y="391"/>
                    <a:pt x="55" y="358"/>
                    <a:pt x="90" y="333"/>
                  </a:cubicBezTo>
                  <a:cubicBezTo>
                    <a:pt x="125" y="308"/>
                    <a:pt x="155" y="281"/>
                    <a:pt x="208" y="250"/>
                  </a:cubicBezTo>
                  <a:cubicBezTo>
                    <a:pt x="261" y="219"/>
                    <a:pt x="339" y="176"/>
                    <a:pt x="408" y="146"/>
                  </a:cubicBezTo>
                  <a:cubicBezTo>
                    <a:pt x="477" y="116"/>
                    <a:pt x="556" y="94"/>
                    <a:pt x="624" y="73"/>
                  </a:cubicBezTo>
                  <a:cubicBezTo>
                    <a:pt x="692" y="53"/>
                    <a:pt x="769" y="36"/>
                    <a:pt x="816" y="24"/>
                  </a:cubicBezTo>
                  <a:cubicBezTo>
                    <a:pt x="863" y="13"/>
                    <a:pt x="868" y="10"/>
                    <a:pt x="904" y="6"/>
                  </a:cubicBezTo>
                  <a:cubicBezTo>
                    <a:pt x="940" y="2"/>
                    <a:pt x="986" y="1"/>
                    <a:pt x="1032" y="0"/>
                  </a:cubicBezTo>
                </a:path>
              </a:pathLst>
            </a:custGeom>
            <a:noFill/>
            <a:ln w="38100" cap="flat" cmpd="sng">
              <a:solidFill>
                <a:srgbClr val="00808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" name="Group 140"/>
          <p:cNvGrpSpPr>
            <a:grpSpLocks/>
          </p:cNvGrpSpPr>
          <p:nvPr/>
        </p:nvGrpSpPr>
        <p:grpSpPr bwMode="auto">
          <a:xfrm>
            <a:off x="1311853" y="5451662"/>
            <a:ext cx="5706341" cy="864254"/>
            <a:chOff x="909" y="3892"/>
            <a:chExt cx="3954" cy="617"/>
          </a:xfrm>
        </p:grpSpPr>
        <p:grpSp>
          <p:nvGrpSpPr>
            <p:cNvPr id="57" name="Group 138"/>
            <p:cNvGrpSpPr>
              <a:grpSpLocks/>
            </p:cNvGrpSpPr>
            <p:nvPr/>
          </p:nvGrpSpPr>
          <p:grpSpPr bwMode="auto">
            <a:xfrm>
              <a:off x="1127" y="4235"/>
              <a:ext cx="2630" cy="229"/>
              <a:chOff x="1127" y="4203"/>
              <a:chExt cx="2630" cy="277"/>
            </a:xfrm>
          </p:grpSpPr>
          <p:sp>
            <p:nvSpPr>
              <p:cNvPr id="61" name="Rectangle 91"/>
              <p:cNvSpPr>
                <a:spLocks noChangeArrowheads="1"/>
              </p:cNvSpPr>
              <p:nvPr/>
            </p:nvSpPr>
            <p:spPr bwMode="auto">
              <a:xfrm>
                <a:off x="2871" y="4203"/>
                <a:ext cx="886" cy="277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90"/>
              <p:cNvSpPr>
                <a:spLocks noChangeArrowheads="1"/>
              </p:cNvSpPr>
              <p:nvPr/>
            </p:nvSpPr>
            <p:spPr bwMode="auto">
              <a:xfrm>
                <a:off x="1127" y="4203"/>
                <a:ext cx="262" cy="277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58" name="Object 88"/>
            <p:cNvGraphicFramePr>
              <a:graphicFrameLocks noChangeAspect="1"/>
            </p:cNvGraphicFramePr>
            <p:nvPr/>
          </p:nvGraphicFramePr>
          <p:xfrm>
            <a:off x="909" y="3892"/>
            <a:ext cx="3954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Equation" r:id="rId7" imgW="3504960" imgH="545760" progId="Equation.3">
                    <p:embed/>
                  </p:oleObj>
                </mc:Choice>
                <mc:Fallback>
                  <p:oleObj name="Equation" r:id="rId7" imgW="3504960" imgH="5457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9" y="3892"/>
                          <a:ext cx="3954" cy="6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" name="Text Box 95"/>
            <p:cNvSpPr txBox="1">
              <a:spLocks noChangeArrowheads="1"/>
            </p:cNvSpPr>
            <p:nvPr/>
          </p:nvSpPr>
          <p:spPr bwMode="auto">
            <a:xfrm>
              <a:off x="1632" y="4048"/>
              <a:ext cx="53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1</a:t>
              </a:r>
            </a:p>
          </p:txBody>
        </p:sp>
        <p:sp>
          <p:nvSpPr>
            <p:cNvPr id="60" name="Line 135"/>
            <p:cNvSpPr>
              <a:spLocks noChangeShapeType="1"/>
            </p:cNvSpPr>
            <p:nvPr/>
          </p:nvSpPr>
          <p:spPr bwMode="auto">
            <a:xfrm flipH="1" flipV="1">
              <a:off x="1752" y="4272"/>
              <a:ext cx="160" cy="2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231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Over- and </a:t>
            </a:r>
            <a:r>
              <a:rPr lang="en-US" sz="3200" dirty="0" err="1" smtClean="0"/>
              <a:t>Underexpanded</a:t>
            </a:r>
            <a:r>
              <a:rPr lang="en-US" sz="3200" dirty="0" smtClean="0"/>
              <a:t> Nozzles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45720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happens if back pressure goes below value where shock is at exit, &lt;P</a:t>
            </a:r>
            <a:r>
              <a:rPr lang="en-US" baseline="-25000" dirty="0" smtClean="0"/>
              <a:t>b3</a:t>
            </a:r>
          </a:p>
          <a:p>
            <a:pPr lvl="1"/>
            <a:r>
              <a:rPr lang="en-US" dirty="0" smtClean="0"/>
              <a:t>Isentropic flow up to exit, supersonic exhaust</a:t>
            </a:r>
          </a:p>
          <a:p>
            <a:pPr lvl="1"/>
            <a:r>
              <a:rPr lang="en-US" dirty="0" smtClean="0"/>
              <a:t>Shocks (and expansions) </a:t>
            </a:r>
            <a:r>
              <a:rPr lang="en-US" dirty="0" smtClean="0">
                <a:solidFill>
                  <a:srgbClr val="FF0000"/>
                </a:solidFill>
              </a:rPr>
              <a:t>outside nozzle</a:t>
            </a:r>
            <a:r>
              <a:rPr lang="en-US" dirty="0" smtClean="0"/>
              <a:t> (not normal shocks)</a:t>
            </a:r>
            <a:endParaRPr lang="en-US" dirty="0"/>
          </a:p>
          <a:p>
            <a:r>
              <a:rPr lang="en-US" dirty="0" smtClean="0"/>
              <a:t>P</a:t>
            </a:r>
            <a:r>
              <a:rPr lang="en-US" baseline="-25000" dirty="0" smtClean="0"/>
              <a:t>b4</a:t>
            </a:r>
            <a:r>
              <a:rPr lang="en-US" dirty="0" smtClean="0"/>
              <a:t>&lt;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&lt;P</a:t>
            </a:r>
            <a:r>
              <a:rPr lang="en-US" baseline="-25000" dirty="0" smtClean="0"/>
              <a:t>b3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</a:rPr>
              <a:t>Overexpanded</a:t>
            </a:r>
            <a:r>
              <a:rPr lang="en-US" dirty="0" smtClean="0"/>
              <a:t> exhaust</a:t>
            </a:r>
          </a:p>
          <a:p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&lt;P</a:t>
            </a:r>
            <a:r>
              <a:rPr lang="en-US" baseline="-25000" dirty="0" smtClean="0"/>
              <a:t>b4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</a:rPr>
              <a:t>Underexpanded</a:t>
            </a:r>
            <a:r>
              <a:rPr lang="en-US" dirty="0" smtClean="0"/>
              <a:t> exhaust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8" name="Group 73"/>
          <p:cNvGrpSpPr>
            <a:grpSpLocks/>
          </p:cNvGrpSpPr>
          <p:nvPr/>
        </p:nvGrpSpPr>
        <p:grpSpPr bwMode="auto">
          <a:xfrm>
            <a:off x="4495800" y="912812"/>
            <a:ext cx="4359275" cy="5640388"/>
            <a:chOff x="3221" y="1048"/>
            <a:chExt cx="2746" cy="3553"/>
          </a:xfrm>
        </p:grpSpPr>
        <p:grpSp>
          <p:nvGrpSpPr>
            <p:cNvPr id="9" name="Group 71"/>
            <p:cNvGrpSpPr>
              <a:grpSpLocks/>
            </p:cNvGrpSpPr>
            <p:nvPr/>
          </p:nvGrpSpPr>
          <p:grpSpPr bwMode="auto">
            <a:xfrm>
              <a:off x="3221" y="1048"/>
              <a:ext cx="2746" cy="3553"/>
              <a:chOff x="3221" y="1048"/>
              <a:chExt cx="2746" cy="3553"/>
            </a:xfrm>
          </p:grpSpPr>
          <p:grpSp>
            <p:nvGrpSpPr>
              <p:cNvPr id="17" name="Group 68"/>
              <p:cNvGrpSpPr>
                <a:grpSpLocks/>
              </p:cNvGrpSpPr>
              <p:nvPr/>
            </p:nvGrpSpPr>
            <p:grpSpPr bwMode="auto">
              <a:xfrm>
                <a:off x="3221" y="1048"/>
                <a:ext cx="2740" cy="1959"/>
                <a:chOff x="3221" y="1048"/>
                <a:chExt cx="2740" cy="1959"/>
              </a:xfrm>
            </p:grpSpPr>
            <p:grpSp>
              <p:nvGrpSpPr>
                <p:cNvPr id="40" name="Group 67"/>
                <p:cNvGrpSpPr>
                  <a:grpSpLocks/>
                </p:cNvGrpSpPr>
                <p:nvPr/>
              </p:nvGrpSpPr>
              <p:grpSpPr bwMode="auto">
                <a:xfrm>
                  <a:off x="3221" y="1048"/>
                  <a:ext cx="2740" cy="1959"/>
                  <a:chOff x="3221" y="1048"/>
                  <a:chExt cx="2740" cy="1959"/>
                </a:xfrm>
              </p:grpSpPr>
              <p:sp>
                <p:nvSpPr>
                  <p:cNvPr id="43" name="Freeform 7"/>
                  <p:cNvSpPr>
                    <a:spLocks/>
                  </p:cNvSpPr>
                  <p:nvPr/>
                </p:nvSpPr>
                <p:spPr bwMode="auto">
                  <a:xfrm>
                    <a:off x="3651" y="1410"/>
                    <a:ext cx="1952" cy="525"/>
                  </a:xfrm>
                  <a:custGeom>
                    <a:avLst/>
                    <a:gdLst>
                      <a:gd name="T0" fmla="*/ 0 w 1952"/>
                      <a:gd name="T1" fmla="*/ 0 h 525"/>
                      <a:gd name="T2" fmla="*/ 240 w 1952"/>
                      <a:gd name="T3" fmla="*/ 80 h 525"/>
                      <a:gd name="T4" fmla="*/ 498 w 1952"/>
                      <a:gd name="T5" fmla="*/ 265 h 525"/>
                      <a:gd name="T6" fmla="*/ 642 w 1952"/>
                      <a:gd name="T7" fmla="*/ 409 h 525"/>
                      <a:gd name="T8" fmla="*/ 774 w 1952"/>
                      <a:gd name="T9" fmla="*/ 517 h 525"/>
                      <a:gd name="T10" fmla="*/ 1098 w 1952"/>
                      <a:gd name="T11" fmla="*/ 457 h 525"/>
                      <a:gd name="T12" fmla="*/ 1560 w 1952"/>
                      <a:gd name="T13" fmla="*/ 313 h 525"/>
                      <a:gd name="T14" fmla="*/ 1802 w 1952"/>
                      <a:gd name="T15" fmla="*/ 279 h 525"/>
                      <a:gd name="T16" fmla="*/ 1952 w 1952"/>
                      <a:gd name="T17" fmla="*/ 279 h 5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52" h="525">
                        <a:moveTo>
                          <a:pt x="0" y="0"/>
                        </a:moveTo>
                        <a:cubicBezTo>
                          <a:pt x="40" y="13"/>
                          <a:pt x="157" y="36"/>
                          <a:pt x="240" y="80"/>
                        </a:cubicBezTo>
                        <a:cubicBezTo>
                          <a:pt x="323" y="124"/>
                          <a:pt x="431" y="210"/>
                          <a:pt x="498" y="265"/>
                        </a:cubicBezTo>
                        <a:cubicBezTo>
                          <a:pt x="565" y="320"/>
                          <a:pt x="596" y="367"/>
                          <a:pt x="642" y="409"/>
                        </a:cubicBezTo>
                        <a:cubicBezTo>
                          <a:pt x="688" y="451"/>
                          <a:pt x="698" y="509"/>
                          <a:pt x="774" y="517"/>
                        </a:cubicBezTo>
                        <a:cubicBezTo>
                          <a:pt x="850" y="525"/>
                          <a:pt x="967" y="491"/>
                          <a:pt x="1098" y="457"/>
                        </a:cubicBezTo>
                        <a:cubicBezTo>
                          <a:pt x="1229" y="423"/>
                          <a:pt x="1443" y="343"/>
                          <a:pt x="1560" y="313"/>
                        </a:cubicBezTo>
                        <a:cubicBezTo>
                          <a:pt x="1677" y="283"/>
                          <a:pt x="1737" y="285"/>
                          <a:pt x="1802" y="279"/>
                        </a:cubicBezTo>
                        <a:cubicBezTo>
                          <a:pt x="1867" y="273"/>
                          <a:pt x="1921" y="279"/>
                          <a:pt x="1952" y="279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44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3661" y="1863"/>
                    <a:ext cx="741" cy="288"/>
                    <a:chOff x="3661" y="1863"/>
                    <a:chExt cx="741" cy="288"/>
                  </a:xfrm>
                </p:grpSpPr>
                <p:sp>
                  <p:nvSpPr>
                    <p:cNvPr id="62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25" y="1863"/>
                      <a:ext cx="547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b="1"/>
                        <a:t>p*/p</a:t>
                      </a:r>
                      <a:r>
                        <a:rPr lang="en-US" altLang="en-US" b="1" baseline="-25000"/>
                        <a:t>o</a:t>
                      </a:r>
                    </a:p>
                  </p:txBody>
                </p:sp>
                <p:sp>
                  <p:nvSpPr>
                    <p:cNvPr id="63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61" y="1931"/>
                      <a:ext cx="741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3221" y="1048"/>
                    <a:ext cx="2740" cy="1959"/>
                    <a:chOff x="3221" y="1048"/>
                    <a:chExt cx="2740" cy="1959"/>
                  </a:xfrm>
                </p:grpSpPr>
                <p:grpSp>
                  <p:nvGrpSpPr>
                    <p:cNvPr id="53" name="Group 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21" y="1048"/>
                      <a:ext cx="2740" cy="1875"/>
                      <a:chOff x="3221" y="1048"/>
                      <a:chExt cx="2740" cy="1875"/>
                    </a:xfrm>
                  </p:grpSpPr>
                  <p:grpSp>
                    <p:nvGrpSpPr>
                      <p:cNvPr id="55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657" y="1190"/>
                        <a:ext cx="2121" cy="1487"/>
                        <a:chOff x="3798" y="2679"/>
                        <a:chExt cx="1969" cy="1715"/>
                      </a:xfrm>
                    </p:grpSpPr>
                    <p:sp>
                      <p:nvSpPr>
                        <p:cNvPr id="60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3798" y="2679"/>
                          <a:ext cx="0" cy="1715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1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798" y="4394"/>
                          <a:ext cx="1969" cy="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  <a:headEnd/>
                          <a:tailEnd type="triangl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56" name="Text Box 1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679" y="2635"/>
                        <a:ext cx="282" cy="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b="1"/>
                          <a:t>x</a:t>
                        </a:r>
                      </a:p>
                    </p:txBody>
                  </p:sp>
                  <p:sp>
                    <p:nvSpPr>
                      <p:cNvPr id="57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221" y="1048"/>
                        <a:ext cx="457" cy="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b="1"/>
                          <a:t>p/p</a:t>
                        </a:r>
                        <a:r>
                          <a:rPr lang="en-US" altLang="en-US" b="1" baseline="-25000"/>
                          <a:t>o</a:t>
                        </a:r>
                      </a:p>
                    </p:txBody>
                  </p:sp>
                  <p:sp>
                    <p:nvSpPr>
                      <p:cNvPr id="58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563" y="1418"/>
                        <a:ext cx="80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9" name="Text Box 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389" y="1276"/>
                        <a:ext cx="241" cy="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sz="2200"/>
                          <a:t>1</a:t>
                        </a:r>
                      </a:p>
                    </p:txBody>
                  </p:sp>
                </p:grpSp>
                <p:sp>
                  <p:nvSpPr>
                    <p:cNvPr id="54" name="Text Box 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65" y="2738"/>
                      <a:ext cx="241" cy="26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endParaRPr lang="en-US" altLang="en-US" sz="2200"/>
                    </a:p>
                  </p:txBody>
                </p:sp>
              </p:grpSp>
              <p:sp>
                <p:nvSpPr>
                  <p:cNvPr id="4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4419" y="1207"/>
                    <a:ext cx="0" cy="147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22"/>
                  <p:cNvSpPr>
                    <a:spLocks/>
                  </p:cNvSpPr>
                  <p:nvPr/>
                </p:nvSpPr>
                <p:spPr bwMode="auto">
                  <a:xfrm>
                    <a:off x="4407" y="1933"/>
                    <a:ext cx="1196" cy="556"/>
                  </a:xfrm>
                  <a:custGeom>
                    <a:avLst/>
                    <a:gdLst>
                      <a:gd name="T0" fmla="*/ 0 w 1196"/>
                      <a:gd name="T1" fmla="*/ 0 h 556"/>
                      <a:gd name="T2" fmla="*/ 180 w 1196"/>
                      <a:gd name="T3" fmla="*/ 180 h 556"/>
                      <a:gd name="T4" fmla="*/ 468 w 1196"/>
                      <a:gd name="T5" fmla="*/ 360 h 556"/>
                      <a:gd name="T6" fmla="*/ 852 w 1196"/>
                      <a:gd name="T7" fmla="*/ 504 h 556"/>
                      <a:gd name="T8" fmla="*/ 1046 w 1196"/>
                      <a:gd name="T9" fmla="*/ 549 h 556"/>
                      <a:gd name="T10" fmla="*/ 1196 w 1196"/>
                      <a:gd name="T11" fmla="*/ 549 h 5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96" h="556">
                        <a:moveTo>
                          <a:pt x="0" y="0"/>
                        </a:moveTo>
                        <a:cubicBezTo>
                          <a:pt x="51" y="60"/>
                          <a:pt x="102" y="120"/>
                          <a:pt x="180" y="180"/>
                        </a:cubicBezTo>
                        <a:cubicBezTo>
                          <a:pt x="258" y="240"/>
                          <a:pt x="356" y="306"/>
                          <a:pt x="468" y="360"/>
                        </a:cubicBezTo>
                        <a:cubicBezTo>
                          <a:pt x="580" y="414"/>
                          <a:pt x="756" y="473"/>
                          <a:pt x="852" y="504"/>
                        </a:cubicBezTo>
                        <a:cubicBezTo>
                          <a:pt x="948" y="535"/>
                          <a:pt x="989" y="542"/>
                          <a:pt x="1046" y="549"/>
                        </a:cubicBezTo>
                        <a:cubicBezTo>
                          <a:pt x="1103" y="556"/>
                          <a:pt x="1165" y="549"/>
                          <a:pt x="1196" y="549"/>
                        </a:cubicBezTo>
                      </a:path>
                    </a:pathLst>
                  </a:custGeom>
                  <a:noFill/>
                  <a:ln w="28575" cmpd="sng">
                    <a:solidFill>
                      <a:srgbClr val="A8AB3D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4967" y="1398"/>
                    <a:ext cx="116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endParaRPr lang="en-US" altLang="en-US" sz="2000" b="1">
                      <a:solidFill>
                        <a:srgbClr val="003399"/>
                      </a:solidFill>
                      <a:sym typeface="Symbol" pitchFamily="18" charset="2"/>
                    </a:endParaRPr>
                  </a:p>
                </p:txBody>
              </p:sp>
              <p:sp>
                <p:nvSpPr>
                  <p:cNvPr id="4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4982" y="2437"/>
                    <a:ext cx="116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endParaRPr lang="en-US" altLang="en-US" sz="2000" b="1">
                      <a:solidFill>
                        <a:srgbClr val="A8AB3D"/>
                      </a:solidFill>
                      <a:sym typeface="Symbol" pitchFamily="18" charset="2"/>
                    </a:endParaRPr>
                  </a:p>
                </p:txBody>
              </p:sp>
              <p:sp>
                <p:nvSpPr>
                  <p:cNvPr id="5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5452" y="1214"/>
                    <a:ext cx="0" cy="146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665" y="1562"/>
                    <a:ext cx="219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0" tIns="0" rIns="0" bIns="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000" b="1">
                        <a:solidFill>
                          <a:srgbClr val="003399"/>
                        </a:solidFill>
                      </a:rPr>
                      <a:t>p</a:t>
                    </a:r>
                    <a:r>
                      <a:rPr lang="en-US" altLang="en-US" sz="2000" b="1" baseline="-25000">
                        <a:solidFill>
                          <a:srgbClr val="003399"/>
                        </a:solidFill>
                      </a:rPr>
                      <a:t>b1</a:t>
                    </a:r>
                  </a:p>
                </p:txBody>
              </p:sp>
              <p:sp>
                <p:nvSpPr>
                  <p:cNvPr id="5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5610" y="2344"/>
                    <a:ext cx="315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 b="1">
                        <a:solidFill>
                          <a:srgbClr val="A8AB3D"/>
                        </a:solidFill>
                      </a:rPr>
                      <a:t>p</a:t>
                    </a:r>
                    <a:r>
                      <a:rPr lang="en-US" altLang="en-US" sz="2000" b="1" baseline="-25000">
                        <a:solidFill>
                          <a:srgbClr val="A8AB3D"/>
                        </a:solidFill>
                      </a:rPr>
                      <a:t>b4</a:t>
                    </a:r>
                  </a:p>
                </p:txBody>
              </p:sp>
            </p:grpSp>
            <p:sp>
              <p:nvSpPr>
                <p:cNvPr id="4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401" y="1147"/>
                  <a:ext cx="502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/>
                    <a:t>throat</a:t>
                  </a:r>
                  <a:endParaRPr lang="en-US" altLang="en-US" sz="2000" baseline="-25000"/>
                </a:p>
              </p:txBody>
            </p:sp>
            <p:sp>
              <p:nvSpPr>
                <p:cNvPr id="42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440" y="1154"/>
                  <a:ext cx="3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000"/>
                    <a:t>exit</a:t>
                  </a:r>
                  <a:endParaRPr lang="en-US" altLang="en-US" sz="2000" baseline="-25000"/>
                </a:p>
              </p:txBody>
            </p:sp>
          </p:grpSp>
          <p:sp>
            <p:nvSpPr>
              <p:cNvPr id="18" name="Freeform 30"/>
              <p:cNvSpPr>
                <a:spLocks/>
              </p:cNvSpPr>
              <p:nvPr/>
            </p:nvSpPr>
            <p:spPr bwMode="auto">
              <a:xfrm>
                <a:off x="4765" y="1867"/>
                <a:ext cx="838" cy="376"/>
              </a:xfrm>
              <a:custGeom>
                <a:avLst/>
                <a:gdLst>
                  <a:gd name="T0" fmla="*/ 15 w 838"/>
                  <a:gd name="T1" fmla="*/ 376 h 376"/>
                  <a:gd name="T2" fmla="*/ 15 w 838"/>
                  <a:gd name="T3" fmla="*/ 331 h 376"/>
                  <a:gd name="T4" fmla="*/ 15 w 838"/>
                  <a:gd name="T5" fmla="*/ 286 h 376"/>
                  <a:gd name="T6" fmla="*/ 30 w 838"/>
                  <a:gd name="T7" fmla="*/ 226 h 376"/>
                  <a:gd name="T8" fmla="*/ 194 w 838"/>
                  <a:gd name="T9" fmla="*/ 122 h 376"/>
                  <a:gd name="T10" fmla="*/ 344 w 838"/>
                  <a:gd name="T11" fmla="*/ 62 h 376"/>
                  <a:gd name="T12" fmla="*/ 539 w 838"/>
                  <a:gd name="T13" fmla="*/ 17 h 376"/>
                  <a:gd name="T14" fmla="*/ 688 w 838"/>
                  <a:gd name="T15" fmla="*/ 2 h 376"/>
                  <a:gd name="T16" fmla="*/ 838 w 838"/>
                  <a:gd name="T17" fmla="*/ 2 h 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8" h="376">
                    <a:moveTo>
                      <a:pt x="15" y="376"/>
                    </a:moveTo>
                    <a:cubicBezTo>
                      <a:pt x="15" y="369"/>
                      <a:pt x="15" y="346"/>
                      <a:pt x="15" y="331"/>
                    </a:cubicBezTo>
                    <a:cubicBezTo>
                      <a:pt x="15" y="316"/>
                      <a:pt x="13" y="303"/>
                      <a:pt x="15" y="286"/>
                    </a:cubicBezTo>
                    <a:cubicBezTo>
                      <a:pt x="17" y="269"/>
                      <a:pt x="0" y="253"/>
                      <a:pt x="30" y="226"/>
                    </a:cubicBezTo>
                    <a:cubicBezTo>
                      <a:pt x="60" y="199"/>
                      <a:pt x="142" y="149"/>
                      <a:pt x="194" y="122"/>
                    </a:cubicBezTo>
                    <a:cubicBezTo>
                      <a:pt x="246" y="95"/>
                      <a:pt x="287" y="79"/>
                      <a:pt x="344" y="62"/>
                    </a:cubicBezTo>
                    <a:cubicBezTo>
                      <a:pt x="401" y="45"/>
                      <a:pt x="482" y="27"/>
                      <a:pt x="539" y="17"/>
                    </a:cubicBezTo>
                    <a:cubicBezTo>
                      <a:pt x="596" y="7"/>
                      <a:pt x="638" y="4"/>
                      <a:pt x="688" y="2"/>
                    </a:cubicBezTo>
                    <a:cubicBezTo>
                      <a:pt x="738" y="0"/>
                      <a:pt x="807" y="2"/>
                      <a:pt x="838" y="2"/>
                    </a:cubicBezTo>
                  </a:path>
                </a:pathLst>
              </a:custGeom>
              <a:noFill/>
              <a:ln w="28575" cmpd="sng">
                <a:solidFill>
                  <a:srgbClr val="8C2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Rectangle 31"/>
              <p:cNvSpPr>
                <a:spLocks noChangeArrowheads="1"/>
              </p:cNvSpPr>
              <p:nvPr/>
            </p:nvSpPr>
            <p:spPr bwMode="auto">
              <a:xfrm>
                <a:off x="5601" y="1717"/>
                <a:ext cx="31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8C2F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8C2F00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rgbClr val="8C2F00"/>
                    </a:solidFill>
                  </a:rPr>
                  <a:t>b2</a:t>
                </a:r>
              </a:p>
            </p:txBody>
          </p:sp>
          <p:sp>
            <p:nvSpPr>
              <p:cNvPr id="20" name="Freeform 32"/>
              <p:cNvSpPr>
                <a:spLocks/>
              </p:cNvSpPr>
              <p:nvPr/>
            </p:nvSpPr>
            <p:spPr bwMode="auto">
              <a:xfrm>
                <a:off x="4798" y="3294"/>
                <a:ext cx="666" cy="644"/>
              </a:xfrm>
              <a:custGeom>
                <a:avLst/>
                <a:gdLst>
                  <a:gd name="T0" fmla="*/ 5 w 666"/>
                  <a:gd name="T1" fmla="*/ 0 h 644"/>
                  <a:gd name="T2" fmla="*/ 5 w 666"/>
                  <a:gd name="T3" fmla="*/ 110 h 644"/>
                  <a:gd name="T4" fmla="*/ 5 w 666"/>
                  <a:gd name="T5" fmla="*/ 250 h 644"/>
                  <a:gd name="T6" fmla="*/ 5 w 666"/>
                  <a:gd name="T7" fmla="*/ 430 h 644"/>
                  <a:gd name="T8" fmla="*/ 35 w 666"/>
                  <a:gd name="T9" fmla="*/ 475 h 644"/>
                  <a:gd name="T10" fmla="*/ 114 w 666"/>
                  <a:gd name="T11" fmla="*/ 521 h 644"/>
                  <a:gd name="T12" fmla="*/ 276 w 666"/>
                  <a:gd name="T13" fmla="*/ 581 h 644"/>
                  <a:gd name="T14" fmla="*/ 466 w 666"/>
                  <a:gd name="T15" fmla="*/ 621 h 644"/>
                  <a:gd name="T16" fmla="*/ 626 w 666"/>
                  <a:gd name="T17" fmla="*/ 641 h 644"/>
                  <a:gd name="T18" fmla="*/ 666 w 666"/>
                  <a:gd name="T19" fmla="*/ 641 h 6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66" h="644">
                    <a:moveTo>
                      <a:pt x="5" y="0"/>
                    </a:moveTo>
                    <a:cubicBezTo>
                      <a:pt x="5" y="34"/>
                      <a:pt x="5" y="68"/>
                      <a:pt x="5" y="110"/>
                    </a:cubicBezTo>
                    <a:cubicBezTo>
                      <a:pt x="5" y="152"/>
                      <a:pt x="5" y="197"/>
                      <a:pt x="5" y="250"/>
                    </a:cubicBezTo>
                    <a:cubicBezTo>
                      <a:pt x="5" y="303"/>
                      <a:pt x="0" y="393"/>
                      <a:pt x="5" y="430"/>
                    </a:cubicBezTo>
                    <a:cubicBezTo>
                      <a:pt x="10" y="467"/>
                      <a:pt x="17" y="460"/>
                      <a:pt x="35" y="475"/>
                    </a:cubicBezTo>
                    <a:cubicBezTo>
                      <a:pt x="53" y="490"/>
                      <a:pt x="74" y="503"/>
                      <a:pt x="114" y="521"/>
                    </a:cubicBezTo>
                    <a:cubicBezTo>
                      <a:pt x="154" y="539"/>
                      <a:pt x="217" y="564"/>
                      <a:pt x="276" y="581"/>
                    </a:cubicBezTo>
                    <a:cubicBezTo>
                      <a:pt x="335" y="598"/>
                      <a:pt x="408" y="611"/>
                      <a:pt x="466" y="621"/>
                    </a:cubicBezTo>
                    <a:cubicBezTo>
                      <a:pt x="524" y="631"/>
                      <a:pt x="593" y="638"/>
                      <a:pt x="626" y="641"/>
                    </a:cubicBezTo>
                    <a:cubicBezTo>
                      <a:pt x="659" y="644"/>
                      <a:pt x="658" y="641"/>
                      <a:pt x="666" y="641"/>
                    </a:cubicBezTo>
                  </a:path>
                </a:pathLst>
              </a:custGeom>
              <a:noFill/>
              <a:ln w="28575" cmpd="sng">
                <a:solidFill>
                  <a:srgbClr val="8C2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5471" y="3825"/>
                <a:ext cx="36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8C2F00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rgbClr val="8C2F00"/>
                    </a:solidFill>
                  </a:rPr>
                  <a:t>e2</a:t>
                </a:r>
              </a:p>
            </p:txBody>
          </p:sp>
          <p:grpSp>
            <p:nvGrpSpPr>
              <p:cNvPr id="22" name="Group 70"/>
              <p:cNvGrpSpPr>
                <a:grpSpLocks/>
              </p:cNvGrpSpPr>
              <p:nvPr/>
            </p:nvGrpSpPr>
            <p:grpSpPr bwMode="auto">
              <a:xfrm>
                <a:off x="3317" y="2726"/>
                <a:ext cx="2650" cy="1875"/>
                <a:chOff x="3317" y="2726"/>
                <a:chExt cx="2650" cy="1875"/>
              </a:xfrm>
            </p:grpSpPr>
            <p:sp>
              <p:nvSpPr>
                <p:cNvPr id="28" name="Freeform 35"/>
                <p:cNvSpPr>
                  <a:spLocks/>
                </p:cNvSpPr>
                <p:nvPr/>
              </p:nvSpPr>
              <p:spPr bwMode="auto">
                <a:xfrm>
                  <a:off x="3662" y="3594"/>
                  <a:ext cx="1796" cy="753"/>
                </a:xfrm>
                <a:custGeom>
                  <a:avLst/>
                  <a:gdLst>
                    <a:gd name="T0" fmla="*/ 0 w 1796"/>
                    <a:gd name="T1" fmla="*/ 753 h 753"/>
                    <a:gd name="T2" fmla="*/ 240 w 1796"/>
                    <a:gd name="T3" fmla="*/ 673 h 753"/>
                    <a:gd name="T4" fmla="*/ 498 w 1796"/>
                    <a:gd name="T5" fmla="*/ 488 h 753"/>
                    <a:gd name="T6" fmla="*/ 610 w 1796"/>
                    <a:gd name="T7" fmla="*/ 331 h 753"/>
                    <a:gd name="T8" fmla="*/ 671 w 1796"/>
                    <a:gd name="T9" fmla="*/ 201 h 753"/>
                    <a:gd name="T10" fmla="*/ 761 w 1796"/>
                    <a:gd name="T11" fmla="*/ 20 h 753"/>
                    <a:gd name="T12" fmla="*/ 851 w 1796"/>
                    <a:gd name="T13" fmla="*/ 80 h 753"/>
                    <a:gd name="T14" fmla="*/ 1098 w 1796"/>
                    <a:gd name="T15" fmla="*/ 296 h 753"/>
                    <a:gd name="T16" fmla="*/ 1482 w 1796"/>
                    <a:gd name="T17" fmla="*/ 456 h 753"/>
                    <a:gd name="T18" fmla="*/ 1796 w 1796"/>
                    <a:gd name="T19" fmla="*/ 486 h 7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796" h="753">
                      <a:moveTo>
                        <a:pt x="0" y="753"/>
                      </a:moveTo>
                      <a:cubicBezTo>
                        <a:pt x="40" y="740"/>
                        <a:pt x="157" y="717"/>
                        <a:pt x="240" y="673"/>
                      </a:cubicBezTo>
                      <a:cubicBezTo>
                        <a:pt x="323" y="629"/>
                        <a:pt x="436" y="545"/>
                        <a:pt x="498" y="488"/>
                      </a:cubicBezTo>
                      <a:cubicBezTo>
                        <a:pt x="560" y="431"/>
                        <a:pt x="581" y="379"/>
                        <a:pt x="610" y="331"/>
                      </a:cubicBezTo>
                      <a:cubicBezTo>
                        <a:pt x="639" y="283"/>
                        <a:pt x="646" y="253"/>
                        <a:pt x="671" y="201"/>
                      </a:cubicBezTo>
                      <a:cubicBezTo>
                        <a:pt x="696" y="149"/>
                        <a:pt x="731" y="40"/>
                        <a:pt x="761" y="20"/>
                      </a:cubicBezTo>
                      <a:cubicBezTo>
                        <a:pt x="791" y="0"/>
                        <a:pt x="795" y="34"/>
                        <a:pt x="851" y="80"/>
                      </a:cubicBezTo>
                      <a:cubicBezTo>
                        <a:pt x="907" y="126"/>
                        <a:pt x="993" y="233"/>
                        <a:pt x="1098" y="296"/>
                      </a:cubicBezTo>
                      <a:cubicBezTo>
                        <a:pt x="1203" y="359"/>
                        <a:pt x="1366" y="424"/>
                        <a:pt x="1482" y="456"/>
                      </a:cubicBezTo>
                      <a:cubicBezTo>
                        <a:pt x="1598" y="488"/>
                        <a:pt x="1731" y="480"/>
                        <a:pt x="1796" y="486"/>
                      </a:cubicBezTo>
                    </a:path>
                  </a:pathLst>
                </a:custGeom>
                <a:noFill/>
                <a:ln w="28575" cmpd="sng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Line 36"/>
                <p:cNvSpPr>
                  <a:spLocks noChangeShapeType="1"/>
                </p:cNvSpPr>
                <p:nvPr/>
              </p:nvSpPr>
              <p:spPr bwMode="auto">
                <a:xfrm>
                  <a:off x="3667" y="3609"/>
                  <a:ext cx="180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0" name="Group 37"/>
                <p:cNvGrpSpPr>
                  <a:grpSpLocks/>
                </p:cNvGrpSpPr>
                <p:nvPr/>
              </p:nvGrpSpPr>
              <p:grpSpPr bwMode="auto">
                <a:xfrm>
                  <a:off x="3663" y="2868"/>
                  <a:ext cx="1969" cy="1487"/>
                  <a:chOff x="3798" y="2679"/>
                  <a:chExt cx="1969" cy="1715"/>
                </a:xfrm>
              </p:grpSpPr>
              <p:sp>
                <p:nvSpPr>
                  <p:cNvPr id="38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98" y="2679"/>
                    <a:ext cx="0" cy="1715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3798" y="4394"/>
                    <a:ext cx="1969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1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5685" y="4313"/>
                  <a:ext cx="28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b="1"/>
                    <a:t>x</a:t>
                  </a:r>
                </a:p>
              </p:txBody>
            </p:sp>
            <p:sp>
              <p:nvSpPr>
                <p:cNvPr id="32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3317" y="2726"/>
                  <a:ext cx="457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b="1"/>
                    <a:t>M</a:t>
                  </a:r>
                  <a:endParaRPr lang="en-US" altLang="en-US" b="1" baseline="-25000"/>
                </a:p>
              </p:txBody>
            </p:sp>
            <p:sp>
              <p:nvSpPr>
                <p:cNvPr id="33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3569" y="360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95" y="3465"/>
                  <a:ext cx="241" cy="2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2200"/>
                    <a:t>1</a:t>
                  </a:r>
                </a:p>
              </p:txBody>
            </p:sp>
            <p:sp>
              <p:nvSpPr>
                <p:cNvPr id="35" name="Line 44"/>
                <p:cNvSpPr>
                  <a:spLocks noChangeShapeType="1"/>
                </p:cNvSpPr>
                <p:nvPr/>
              </p:nvSpPr>
              <p:spPr bwMode="auto">
                <a:xfrm>
                  <a:off x="4425" y="2885"/>
                  <a:ext cx="0" cy="147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Freeform 45"/>
                <p:cNvSpPr>
                  <a:spLocks/>
                </p:cNvSpPr>
                <p:nvPr/>
              </p:nvSpPr>
              <p:spPr bwMode="auto">
                <a:xfrm>
                  <a:off x="4423" y="3072"/>
                  <a:ext cx="1041" cy="532"/>
                </a:xfrm>
                <a:custGeom>
                  <a:avLst/>
                  <a:gdLst>
                    <a:gd name="T0" fmla="*/ 0 w 1041"/>
                    <a:gd name="T1" fmla="*/ 532 h 532"/>
                    <a:gd name="T2" fmla="*/ 180 w 1041"/>
                    <a:gd name="T3" fmla="*/ 352 h 532"/>
                    <a:gd name="T4" fmla="*/ 468 w 1041"/>
                    <a:gd name="T5" fmla="*/ 172 h 532"/>
                    <a:gd name="T6" fmla="*/ 852 w 1041"/>
                    <a:gd name="T7" fmla="*/ 28 h 532"/>
                    <a:gd name="T8" fmla="*/ 1041 w 1041"/>
                    <a:gd name="T9" fmla="*/ 1 h 5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41" h="532">
                      <a:moveTo>
                        <a:pt x="0" y="532"/>
                      </a:moveTo>
                      <a:cubicBezTo>
                        <a:pt x="51" y="472"/>
                        <a:pt x="102" y="412"/>
                        <a:pt x="180" y="352"/>
                      </a:cubicBezTo>
                      <a:cubicBezTo>
                        <a:pt x="258" y="292"/>
                        <a:pt x="356" y="226"/>
                        <a:pt x="468" y="172"/>
                      </a:cubicBezTo>
                      <a:cubicBezTo>
                        <a:pt x="580" y="118"/>
                        <a:pt x="757" y="56"/>
                        <a:pt x="852" y="28"/>
                      </a:cubicBezTo>
                      <a:cubicBezTo>
                        <a:pt x="947" y="0"/>
                        <a:pt x="1002" y="7"/>
                        <a:pt x="1041" y="1"/>
                      </a:cubicBezTo>
                    </a:path>
                  </a:pathLst>
                </a:custGeom>
                <a:noFill/>
                <a:ln w="28575" cmpd="sng">
                  <a:solidFill>
                    <a:srgbClr val="A8AB3D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Line 46"/>
                <p:cNvSpPr>
                  <a:spLocks noChangeShapeType="1"/>
                </p:cNvSpPr>
                <p:nvPr/>
              </p:nvSpPr>
              <p:spPr bwMode="auto">
                <a:xfrm>
                  <a:off x="5458" y="2892"/>
                  <a:ext cx="0" cy="146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" name="Rectangle 47"/>
              <p:cNvSpPr>
                <a:spLocks noChangeArrowheads="1"/>
              </p:cNvSpPr>
              <p:nvPr/>
            </p:nvSpPr>
            <p:spPr bwMode="auto">
              <a:xfrm>
                <a:off x="5471" y="3974"/>
                <a:ext cx="36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3399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rgbClr val="003399"/>
                    </a:solidFill>
                  </a:rPr>
                  <a:t>e1</a:t>
                </a:r>
              </a:p>
            </p:txBody>
          </p:sp>
          <p:sp>
            <p:nvSpPr>
              <p:cNvPr id="24" name="Rectangle 48"/>
              <p:cNvSpPr>
                <a:spLocks noChangeArrowheads="1"/>
              </p:cNvSpPr>
              <p:nvPr/>
            </p:nvSpPr>
            <p:spPr bwMode="auto">
              <a:xfrm>
                <a:off x="5471" y="2953"/>
                <a:ext cx="36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A8AB3D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rgbClr val="A8AB3D"/>
                    </a:solidFill>
                  </a:rPr>
                  <a:t>e4</a:t>
                </a:r>
              </a:p>
            </p:txBody>
          </p:sp>
          <p:grpSp>
            <p:nvGrpSpPr>
              <p:cNvPr id="25" name="Group 69"/>
              <p:cNvGrpSpPr>
                <a:grpSpLocks/>
              </p:cNvGrpSpPr>
              <p:nvPr/>
            </p:nvGrpSpPr>
            <p:grpSpPr bwMode="auto">
              <a:xfrm>
                <a:off x="4423" y="1946"/>
                <a:ext cx="370" cy="1663"/>
                <a:chOff x="4423" y="1946"/>
                <a:chExt cx="370" cy="1663"/>
              </a:xfrm>
            </p:grpSpPr>
            <p:sp>
              <p:nvSpPr>
                <p:cNvPr id="26" name="Freeform 50"/>
                <p:cNvSpPr>
                  <a:spLocks/>
                </p:cNvSpPr>
                <p:nvPr/>
              </p:nvSpPr>
              <p:spPr bwMode="auto">
                <a:xfrm>
                  <a:off x="4423" y="1946"/>
                  <a:ext cx="350" cy="291"/>
                </a:xfrm>
                <a:custGeom>
                  <a:avLst/>
                  <a:gdLst>
                    <a:gd name="T0" fmla="*/ 0 w 350"/>
                    <a:gd name="T1" fmla="*/ 0 h 291"/>
                    <a:gd name="T2" fmla="*/ 70 w 350"/>
                    <a:gd name="T3" fmla="*/ 80 h 291"/>
                    <a:gd name="T4" fmla="*/ 150 w 350"/>
                    <a:gd name="T5" fmla="*/ 151 h 291"/>
                    <a:gd name="T6" fmla="*/ 260 w 350"/>
                    <a:gd name="T7" fmla="*/ 241 h 291"/>
                    <a:gd name="T8" fmla="*/ 350 w 350"/>
                    <a:gd name="T9" fmla="*/ 291 h 2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50" h="291">
                      <a:moveTo>
                        <a:pt x="0" y="0"/>
                      </a:moveTo>
                      <a:cubicBezTo>
                        <a:pt x="22" y="27"/>
                        <a:pt x="45" y="55"/>
                        <a:pt x="70" y="80"/>
                      </a:cubicBezTo>
                      <a:cubicBezTo>
                        <a:pt x="95" y="105"/>
                        <a:pt x="118" y="124"/>
                        <a:pt x="150" y="151"/>
                      </a:cubicBezTo>
                      <a:cubicBezTo>
                        <a:pt x="182" y="178"/>
                        <a:pt x="227" y="218"/>
                        <a:pt x="260" y="241"/>
                      </a:cubicBezTo>
                      <a:cubicBezTo>
                        <a:pt x="293" y="264"/>
                        <a:pt x="331" y="281"/>
                        <a:pt x="350" y="291"/>
                      </a:cubicBezTo>
                    </a:path>
                  </a:pathLst>
                </a:custGeom>
                <a:noFill/>
                <a:ln w="38100" cap="flat" cmpd="sng">
                  <a:solidFill>
                    <a:srgbClr val="8C2F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Freeform 51"/>
                <p:cNvSpPr>
                  <a:spLocks/>
                </p:cNvSpPr>
                <p:nvPr/>
              </p:nvSpPr>
              <p:spPr bwMode="auto">
                <a:xfrm>
                  <a:off x="4423" y="3289"/>
                  <a:ext cx="370" cy="320"/>
                </a:xfrm>
                <a:custGeom>
                  <a:avLst/>
                  <a:gdLst>
                    <a:gd name="T0" fmla="*/ 0 w 370"/>
                    <a:gd name="T1" fmla="*/ 320 h 320"/>
                    <a:gd name="T2" fmla="*/ 50 w 370"/>
                    <a:gd name="T3" fmla="*/ 250 h 320"/>
                    <a:gd name="T4" fmla="*/ 120 w 370"/>
                    <a:gd name="T5" fmla="*/ 180 h 320"/>
                    <a:gd name="T6" fmla="*/ 210 w 370"/>
                    <a:gd name="T7" fmla="*/ 110 h 320"/>
                    <a:gd name="T8" fmla="*/ 290 w 370"/>
                    <a:gd name="T9" fmla="*/ 50 h 320"/>
                    <a:gd name="T10" fmla="*/ 370 w 370"/>
                    <a:gd name="T11" fmla="*/ 0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70" h="320">
                      <a:moveTo>
                        <a:pt x="0" y="320"/>
                      </a:moveTo>
                      <a:cubicBezTo>
                        <a:pt x="8" y="308"/>
                        <a:pt x="30" y="273"/>
                        <a:pt x="50" y="250"/>
                      </a:cubicBezTo>
                      <a:cubicBezTo>
                        <a:pt x="70" y="227"/>
                        <a:pt x="93" y="203"/>
                        <a:pt x="120" y="180"/>
                      </a:cubicBezTo>
                      <a:cubicBezTo>
                        <a:pt x="147" y="157"/>
                        <a:pt x="182" y="132"/>
                        <a:pt x="210" y="110"/>
                      </a:cubicBezTo>
                      <a:cubicBezTo>
                        <a:pt x="238" y="88"/>
                        <a:pt x="263" y="68"/>
                        <a:pt x="290" y="50"/>
                      </a:cubicBezTo>
                      <a:cubicBezTo>
                        <a:pt x="317" y="32"/>
                        <a:pt x="353" y="10"/>
                        <a:pt x="370" y="0"/>
                      </a:cubicBezTo>
                    </a:path>
                  </a:pathLst>
                </a:custGeom>
                <a:noFill/>
                <a:ln w="38100" cap="flat" cmpd="sng">
                  <a:solidFill>
                    <a:srgbClr val="8C2F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72"/>
            <p:cNvGrpSpPr>
              <a:grpSpLocks/>
            </p:cNvGrpSpPr>
            <p:nvPr/>
          </p:nvGrpSpPr>
          <p:grpSpPr bwMode="auto">
            <a:xfrm>
              <a:off x="4800" y="2075"/>
              <a:ext cx="1125" cy="1854"/>
              <a:chOff x="4800" y="2075"/>
              <a:chExt cx="1125" cy="1854"/>
            </a:xfrm>
          </p:grpSpPr>
          <p:sp>
            <p:nvSpPr>
              <p:cNvPr id="11" name="Freeform 54"/>
              <p:cNvSpPr>
                <a:spLocks/>
              </p:cNvSpPr>
              <p:nvPr/>
            </p:nvSpPr>
            <p:spPr bwMode="auto">
              <a:xfrm>
                <a:off x="5453" y="2193"/>
                <a:ext cx="150" cy="289"/>
              </a:xfrm>
              <a:custGeom>
                <a:avLst/>
                <a:gdLst>
                  <a:gd name="T0" fmla="*/ 0 w 150"/>
                  <a:gd name="T1" fmla="*/ 289 h 289"/>
                  <a:gd name="T2" fmla="*/ 0 w 150"/>
                  <a:gd name="T3" fmla="*/ 5 h 289"/>
                  <a:gd name="T4" fmla="*/ 150 w 150"/>
                  <a:gd name="T5" fmla="*/ 5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0" h="289">
                    <a:moveTo>
                      <a:pt x="0" y="289"/>
                    </a:moveTo>
                    <a:lnTo>
                      <a:pt x="0" y="5"/>
                    </a:lnTo>
                    <a:cubicBezTo>
                      <a:pt x="50" y="0"/>
                      <a:pt x="119" y="5"/>
                      <a:pt x="150" y="5"/>
                    </a:cubicBezTo>
                  </a:path>
                </a:pathLst>
              </a:custGeom>
              <a:noFill/>
              <a:ln w="28575" cmpd="sng">
                <a:solidFill>
                  <a:srgbClr val="0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Rectangle 55"/>
              <p:cNvSpPr>
                <a:spLocks noChangeArrowheads="1"/>
              </p:cNvSpPr>
              <p:nvPr/>
            </p:nvSpPr>
            <p:spPr bwMode="auto">
              <a:xfrm>
                <a:off x="5610" y="2075"/>
                <a:ext cx="31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8080"/>
                    </a:solidFill>
                  </a:rPr>
                  <a:t>p</a:t>
                </a:r>
                <a:r>
                  <a:rPr lang="en-US" altLang="en-US" sz="2000" b="1" baseline="-25000">
                    <a:solidFill>
                      <a:srgbClr val="008080"/>
                    </a:solidFill>
                  </a:rPr>
                  <a:t>b3</a:t>
                </a:r>
              </a:p>
            </p:txBody>
          </p:sp>
          <p:sp>
            <p:nvSpPr>
              <p:cNvPr id="13" name="Freeform 56"/>
              <p:cNvSpPr>
                <a:spLocks/>
              </p:cNvSpPr>
              <p:nvPr/>
            </p:nvSpPr>
            <p:spPr bwMode="auto">
              <a:xfrm>
                <a:off x="5455" y="3088"/>
                <a:ext cx="40" cy="752"/>
              </a:xfrm>
              <a:custGeom>
                <a:avLst/>
                <a:gdLst>
                  <a:gd name="T0" fmla="*/ 0 w 41"/>
                  <a:gd name="T1" fmla="*/ 0 h 762"/>
                  <a:gd name="T2" fmla="*/ 0 w 41"/>
                  <a:gd name="T3" fmla="*/ 762 h 762"/>
                  <a:gd name="T4" fmla="*/ 41 w 41"/>
                  <a:gd name="T5" fmla="*/ 762 h 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762">
                    <a:moveTo>
                      <a:pt x="0" y="0"/>
                    </a:moveTo>
                    <a:lnTo>
                      <a:pt x="0" y="762"/>
                    </a:lnTo>
                    <a:lnTo>
                      <a:pt x="41" y="762"/>
                    </a:lnTo>
                  </a:path>
                </a:pathLst>
              </a:custGeom>
              <a:noFill/>
              <a:ln w="28575" cmpd="sng">
                <a:solidFill>
                  <a:srgbClr val="0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Rectangle 57"/>
              <p:cNvSpPr>
                <a:spLocks noChangeArrowheads="1"/>
              </p:cNvSpPr>
              <p:nvPr/>
            </p:nvSpPr>
            <p:spPr bwMode="auto">
              <a:xfrm>
                <a:off x="5471" y="3679"/>
                <a:ext cx="36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8080"/>
                    </a:solidFill>
                  </a:rPr>
                  <a:t>M</a:t>
                </a:r>
                <a:r>
                  <a:rPr lang="en-US" altLang="en-US" sz="2000" b="1" baseline="-25000">
                    <a:solidFill>
                      <a:srgbClr val="008080"/>
                    </a:solidFill>
                  </a:rPr>
                  <a:t>e3</a:t>
                </a:r>
              </a:p>
            </p:txBody>
          </p:sp>
          <p:sp>
            <p:nvSpPr>
              <p:cNvPr id="15" name="Freeform 58"/>
              <p:cNvSpPr>
                <a:spLocks/>
              </p:cNvSpPr>
              <p:nvPr/>
            </p:nvSpPr>
            <p:spPr bwMode="auto">
              <a:xfrm>
                <a:off x="4800" y="2256"/>
                <a:ext cx="656" cy="216"/>
              </a:xfrm>
              <a:custGeom>
                <a:avLst/>
                <a:gdLst>
                  <a:gd name="T0" fmla="*/ 0 w 656"/>
                  <a:gd name="T1" fmla="*/ 0 h 216"/>
                  <a:gd name="T2" fmla="*/ 120 w 656"/>
                  <a:gd name="T3" fmla="*/ 56 h 216"/>
                  <a:gd name="T4" fmla="*/ 328 w 656"/>
                  <a:gd name="T5" fmla="*/ 144 h 216"/>
                  <a:gd name="T6" fmla="*/ 488 w 656"/>
                  <a:gd name="T7" fmla="*/ 192 h 216"/>
                  <a:gd name="T8" fmla="*/ 656 w 656"/>
                  <a:gd name="T9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6" h="216">
                    <a:moveTo>
                      <a:pt x="0" y="0"/>
                    </a:moveTo>
                    <a:cubicBezTo>
                      <a:pt x="20" y="9"/>
                      <a:pt x="65" y="32"/>
                      <a:pt x="120" y="56"/>
                    </a:cubicBezTo>
                    <a:cubicBezTo>
                      <a:pt x="175" y="80"/>
                      <a:pt x="267" y="121"/>
                      <a:pt x="328" y="144"/>
                    </a:cubicBezTo>
                    <a:cubicBezTo>
                      <a:pt x="389" y="167"/>
                      <a:pt x="433" y="180"/>
                      <a:pt x="488" y="192"/>
                    </a:cubicBezTo>
                    <a:cubicBezTo>
                      <a:pt x="543" y="204"/>
                      <a:pt x="599" y="210"/>
                      <a:pt x="656" y="216"/>
                    </a:cubicBezTo>
                  </a:path>
                </a:pathLst>
              </a:custGeom>
              <a:noFill/>
              <a:ln w="38100" cap="flat" cmpd="sng">
                <a:solidFill>
                  <a:srgbClr val="00808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59"/>
              <p:cNvSpPr>
                <a:spLocks/>
              </p:cNvSpPr>
              <p:nvPr/>
            </p:nvSpPr>
            <p:spPr bwMode="auto">
              <a:xfrm>
                <a:off x="4800" y="3072"/>
                <a:ext cx="656" cy="216"/>
              </a:xfrm>
              <a:custGeom>
                <a:avLst/>
                <a:gdLst>
                  <a:gd name="T0" fmla="*/ 0 w 656"/>
                  <a:gd name="T1" fmla="*/ 216 h 216"/>
                  <a:gd name="T2" fmla="*/ 88 w 656"/>
                  <a:gd name="T3" fmla="*/ 168 h 216"/>
                  <a:gd name="T4" fmla="*/ 248 w 656"/>
                  <a:gd name="T5" fmla="*/ 96 h 216"/>
                  <a:gd name="T6" fmla="*/ 440 w 656"/>
                  <a:gd name="T7" fmla="*/ 32 h 216"/>
                  <a:gd name="T8" fmla="*/ 528 w 656"/>
                  <a:gd name="T9" fmla="*/ 8 h 216"/>
                  <a:gd name="T10" fmla="*/ 656 w 656"/>
                  <a:gd name="T11" fmla="*/ 0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6" h="216">
                    <a:moveTo>
                      <a:pt x="0" y="216"/>
                    </a:moveTo>
                    <a:cubicBezTo>
                      <a:pt x="23" y="202"/>
                      <a:pt x="47" y="188"/>
                      <a:pt x="88" y="168"/>
                    </a:cubicBezTo>
                    <a:cubicBezTo>
                      <a:pt x="129" y="148"/>
                      <a:pt x="189" y="119"/>
                      <a:pt x="248" y="96"/>
                    </a:cubicBezTo>
                    <a:cubicBezTo>
                      <a:pt x="307" y="73"/>
                      <a:pt x="393" y="47"/>
                      <a:pt x="440" y="32"/>
                    </a:cubicBezTo>
                    <a:cubicBezTo>
                      <a:pt x="487" y="17"/>
                      <a:pt x="492" y="13"/>
                      <a:pt x="528" y="8"/>
                    </a:cubicBezTo>
                    <a:cubicBezTo>
                      <a:pt x="564" y="3"/>
                      <a:pt x="610" y="1"/>
                      <a:pt x="656" y="0"/>
                    </a:cubicBezTo>
                  </a:path>
                </a:pathLst>
              </a:custGeom>
              <a:noFill/>
              <a:ln w="38100" cap="flat" cmpd="sng">
                <a:solidFill>
                  <a:srgbClr val="00808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3760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19851</TotalTime>
  <Words>386</Words>
  <Application>Microsoft Office PowerPoint</Application>
  <PresentationFormat>On-screen Show (4:3)</PresentationFormat>
  <Paragraphs>138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宋体</vt:lpstr>
      <vt:lpstr>Arial</vt:lpstr>
      <vt:lpstr>Calibri</vt:lpstr>
      <vt:lpstr>Symbol</vt:lpstr>
      <vt:lpstr>Times New Roman</vt:lpstr>
      <vt:lpstr>Wingdings</vt:lpstr>
      <vt:lpstr>Office Theme</vt:lpstr>
      <vt:lpstr>Equation</vt:lpstr>
      <vt:lpstr>Normal Shocks in CD Nozzles</vt:lpstr>
      <vt:lpstr>Normal Shocks in CD nozzles</vt:lpstr>
      <vt:lpstr>Nonisentropic Solutions</vt:lpstr>
      <vt:lpstr>Shocks Inside Nozzle</vt:lpstr>
      <vt:lpstr>Example</vt:lpstr>
      <vt:lpstr>Solution: Shock at Exit</vt:lpstr>
      <vt:lpstr>Over- and Underexpanded Nozzles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Sun, Wenting</cp:lastModifiedBy>
  <cp:revision>552</cp:revision>
  <dcterms:created xsi:type="dcterms:W3CDTF">2006-08-16T00:00:00Z</dcterms:created>
  <dcterms:modified xsi:type="dcterms:W3CDTF">2016-11-10T17:35:24Z</dcterms:modified>
</cp:coreProperties>
</file>